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54" r:id="rId2"/>
    <p:sldId id="433" r:id="rId3"/>
    <p:sldId id="430" r:id="rId4"/>
    <p:sldId id="437" r:id="rId5"/>
    <p:sldId id="432" r:id="rId6"/>
    <p:sldId id="438" r:id="rId7"/>
    <p:sldId id="441" r:id="rId8"/>
    <p:sldId id="445" r:id="rId9"/>
    <p:sldId id="446" r:id="rId10"/>
    <p:sldId id="447" r:id="rId11"/>
    <p:sldId id="448" r:id="rId12"/>
    <p:sldId id="449" r:id="rId13"/>
    <p:sldId id="450" r:id="rId14"/>
    <p:sldId id="451" r:id="rId15"/>
    <p:sldId id="452" r:id="rId16"/>
    <p:sldId id="453" r:id="rId1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9" autoAdjust="0"/>
    <p:restoredTop sz="73183" autoAdjust="0"/>
  </p:normalViewPr>
  <p:slideViewPr>
    <p:cSldViewPr snapToGrid="0">
      <p:cViewPr varScale="1">
        <p:scale>
          <a:sx n="73" d="100"/>
          <a:sy n="73" d="100"/>
        </p:scale>
        <p:origin x="-1386" y="-96"/>
      </p:cViewPr>
      <p:guideLst>
        <p:guide orient="horz" pos="1219"/>
        <p:guide orient="horz" pos="147"/>
        <p:guide orient="horz"/>
        <p:guide orient="horz" pos="3756"/>
        <p:guide pos="339"/>
        <p:guide pos="563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1" d="100"/>
          <a:sy n="101" d="100"/>
        </p:scale>
        <p:origin x="-35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56C34F3-4E32-4473-9BB8-4D61D80474F8}" type="datetimeFigureOut">
              <a:rPr lang="nl-NL"/>
              <a:pPr>
                <a:defRPr/>
              </a:pPr>
              <a:t>20-5-2015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C3FB661-D8C0-45AE-8CCE-6C810CC936D0}" type="slidenum">
              <a:rPr lang="nl-NL"/>
              <a:pPr>
                <a:defRPr/>
              </a:pPr>
              <a:t>‹#›</a:t>
            </a:fld>
            <a:endParaRPr lang="nl-NL"/>
          </a:p>
        </p:txBody>
      </p:sp>
    </p:spTree>
    <p:extLst>
      <p:ext uri="{BB962C8B-B14F-4D97-AF65-F5344CB8AC3E}">
        <p14:creationId xmlns:p14="http://schemas.microsoft.com/office/powerpoint/2010/main" val="26340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CB4972-41B6-4A14-AAA6-9C66D2AD92B4}" type="datetimeFigureOut">
              <a:rPr lang="en-GB"/>
              <a:pPr>
                <a:defRPr/>
              </a:pPr>
              <a:t>20/05/2015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41F3CB1-D075-420F-AB80-C315EF4EF379}" type="slidenum">
              <a:rPr lang="en-GB"/>
              <a:pPr>
                <a:defRPr/>
              </a:pPr>
              <a:t>‹#›</a:t>
            </a:fld>
            <a:endParaRPr lang="en-GB" dirty="0"/>
          </a:p>
        </p:txBody>
      </p:sp>
    </p:spTree>
    <p:extLst>
      <p:ext uri="{BB962C8B-B14F-4D97-AF65-F5344CB8AC3E}">
        <p14:creationId xmlns:p14="http://schemas.microsoft.com/office/powerpoint/2010/main" val="3628353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41F3CB1-D075-420F-AB80-C315EF4EF379}" type="slidenum">
              <a:rPr lang="en-GB" smtClean="0"/>
              <a:pPr>
                <a:defRPr/>
              </a:pPr>
              <a:t>1</a:t>
            </a:fld>
            <a:endParaRPr lang="en-GB" dirty="0"/>
          </a:p>
        </p:txBody>
      </p:sp>
    </p:spTree>
    <p:extLst>
      <p:ext uri="{BB962C8B-B14F-4D97-AF65-F5344CB8AC3E}">
        <p14:creationId xmlns:p14="http://schemas.microsoft.com/office/powerpoint/2010/main" val="123039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Credit: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Montellano.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NPV = nonphotosynthetic vegetation.</a:t>
            </a:r>
          </a:p>
          <a:p>
            <a:pPr marL="171450" indent="-171450">
              <a:buFontTx/>
              <a:buChar char="-"/>
            </a:pP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10</a:t>
            </a:fld>
            <a:endParaRPr lang="en-GB" sz="1200" dirty="0"/>
          </a:p>
        </p:txBody>
      </p:sp>
    </p:spTree>
    <p:extLst>
      <p:ext uri="{BB962C8B-B14F-4D97-AF65-F5344CB8AC3E}">
        <p14:creationId xmlns:p14="http://schemas.microsoft.com/office/powerpoint/2010/main" val="133789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Credit: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Montellano.</a:t>
            </a: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11</a:t>
            </a:fld>
            <a:endParaRPr lang="en-GB" sz="1200" dirty="0"/>
          </a:p>
        </p:txBody>
      </p:sp>
    </p:spTree>
    <p:extLst>
      <p:ext uri="{BB962C8B-B14F-4D97-AF65-F5344CB8AC3E}">
        <p14:creationId xmlns:p14="http://schemas.microsoft.com/office/powerpoint/2010/main" val="1546943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Credit: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Montellano.</a:t>
            </a: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12</a:t>
            </a:fld>
            <a:endParaRPr lang="en-GB" sz="1200" dirty="0"/>
          </a:p>
        </p:txBody>
      </p:sp>
    </p:spTree>
    <p:extLst>
      <p:ext uri="{BB962C8B-B14F-4D97-AF65-F5344CB8AC3E}">
        <p14:creationId xmlns:p14="http://schemas.microsoft.com/office/powerpoint/2010/main" val="249656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13</a:t>
            </a:fld>
            <a:endParaRPr lang="en-GB" sz="1200" dirty="0"/>
          </a:p>
        </p:txBody>
      </p:sp>
    </p:spTree>
    <p:extLst>
      <p:ext uri="{BB962C8B-B14F-4D97-AF65-F5344CB8AC3E}">
        <p14:creationId xmlns:p14="http://schemas.microsoft.com/office/powerpoint/2010/main" val="17823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sz="1200" kern="1200" dirty="0" smtClean="0">
                <a:solidFill>
                  <a:schemeClr val="tx1"/>
                </a:solidFill>
                <a:effectLst/>
                <a:latin typeface="+mn-lt"/>
                <a:ea typeface="+mn-ea"/>
                <a:cs typeface="+mn-cs"/>
              </a:rPr>
              <a:t>Overall Sources:</a:t>
            </a:r>
          </a:p>
          <a:p>
            <a:pPr>
              <a:defRPr/>
            </a:pPr>
            <a:r>
              <a:rPr lang="en-US" sz="1200" kern="1200" dirty="0" smtClean="0">
                <a:solidFill>
                  <a:schemeClr val="tx1"/>
                </a:solidFill>
                <a:effectLst/>
                <a:latin typeface="+mn-lt"/>
                <a:ea typeface="+mn-ea"/>
                <a:cs typeface="+mn-cs"/>
              </a:rPr>
              <a:t>Asner et al. </a:t>
            </a:r>
            <a:r>
              <a:rPr lang="en-US" sz="1200" kern="1200" dirty="0" smtClean="0">
                <a:solidFill>
                  <a:schemeClr val="tx1"/>
                </a:solidFill>
                <a:effectLst/>
                <a:latin typeface="+mn-lt"/>
                <a:ea typeface="+mn-ea"/>
                <a:cs typeface="+mn-cs"/>
              </a:rPr>
              <a:t>2009;</a:t>
            </a:r>
            <a:endParaRPr lang="en-US" sz="1200" kern="1200" dirty="0" smtClean="0">
              <a:solidFill>
                <a:schemeClr val="tx1"/>
              </a:solidFill>
              <a:effectLst/>
              <a:latin typeface="+mn-lt"/>
              <a:ea typeface="+mn-ea"/>
              <a:cs typeface="+mn-cs"/>
            </a:endParaRPr>
          </a:p>
          <a:p>
            <a:pPr>
              <a:defRPr/>
            </a:pPr>
            <a:r>
              <a:rPr lang="en-US" sz="1200" kern="1200" dirty="0" smtClean="0">
                <a:solidFill>
                  <a:schemeClr val="tx1"/>
                </a:solidFill>
                <a:effectLst/>
                <a:latin typeface="+mn-lt"/>
                <a:ea typeface="+mn-ea"/>
                <a:cs typeface="+mn-cs"/>
              </a:rPr>
              <a:t>Souza, Roberts, and Cochrane 2005. </a:t>
            </a:r>
          </a:p>
          <a:p>
            <a:pPr>
              <a:defRPr/>
            </a:pPr>
            <a:endParaRPr lang="en-US" sz="1200" kern="1200" dirty="0" smtClean="0">
              <a:solidFill>
                <a:schemeClr val="tx1"/>
              </a:solidFill>
              <a:effectLst/>
              <a:latin typeface="+mn-lt"/>
              <a:ea typeface="+mn-ea"/>
              <a:cs typeface="+mn-cs"/>
            </a:endParaRPr>
          </a:p>
          <a:p>
            <a:pPr>
              <a:defRPr/>
            </a:pPr>
            <a:endParaRPr lang="en-GB" sz="1200" kern="1200" dirty="0" smtClean="0">
              <a:solidFill>
                <a:schemeClr val="tx1"/>
              </a:solidFill>
              <a:effectLst/>
              <a:latin typeface="+mn-lt"/>
              <a:ea typeface="+mn-ea"/>
              <a:cs typeface="+mn-cs"/>
            </a:endParaRPr>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474EFF-133A-47FD-89F6-CD77EB8FCC68}" type="slidenum">
              <a:rPr lang="en-GB" smtClean="0"/>
              <a:pPr/>
              <a:t>2</a:t>
            </a:fld>
            <a:endParaRPr lang="en-GB" dirty="0" smtClean="0"/>
          </a:p>
        </p:txBody>
      </p:sp>
    </p:spTree>
    <p:extLst>
      <p:ext uri="{BB962C8B-B14F-4D97-AF65-F5344CB8AC3E}">
        <p14:creationId xmlns:p14="http://schemas.microsoft.com/office/powerpoint/2010/main" val="29549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r>
              <a:rPr lang="en-US" dirty="0" smtClean="0"/>
              <a:t>Sources:</a:t>
            </a: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kern="1200" dirty="0" smtClean="0">
                <a:solidFill>
                  <a:schemeClr val="tx1"/>
                </a:solidFill>
                <a:effectLst/>
                <a:latin typeface="+mn-lt"/>
                <a:ea typeface="+mn-ea"/>
                <a:cs typeface="+mn-cs"/>
              </a:rPr>
              <a:t>Directorate General of Land Management (DGOT), Ministry of the Environment, Peru, report</a:t>
            </a:r>
            <a:r>
              <a:rPr lang="pt-BR" sz="1200" kern="1200" baseline="0" dirty="0" smtClean="0">
                <a:solidFill>
                  <a:schemeClr val="tx1"/>
                </a:solidFill>
                <a:effectLst/>
                <a:latin typeface="+mn-lt"/>
                <a:ea typeface="+mn-ea"/>
                <a:cs typeface="+mn-cs"/>
              </a:rPr>
              <a:t>s and maps,  http://geoservidor.minam.gob.pe/geoservidor/deforestacion.aspx;</a:t>
            </a: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kern="1200" baseline="0" dirty="0" smtClean="0">
                <a:solidFill>
                  <a:schemeClr val="tx1"/>
                </a:solidFill>
                <a:effectLst/>
                <a:latin typeface="+mn-lt"/>
                <a:ea typeface="+mn-ea"/>
                <a:cs typeface="+mn-cs"/>
              </a:rPr>
              <a:t>Media coverage by Mongabay.com (Butler 2013).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indent="0">
              <a:buFontTx/>
              <a:buNone/>
            </a:pPr>
            <a:endParaRPr lang="en-US" dirty="0" smtClean="0"/>
          </a:p>
          <a:p>
            <a:pPr marL="0" indent="0">
              <a:buFontTx/>
              <a:buNone/>
            </a:pPr>
            <a:endParaRPr lang="en-US" dirty="0"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D40BD6-1CCE-4424-B9E2-9CA0919B506A}" type="slidenum">
              <a:rPr lang="en-GB" smtClean="0"/>
              <a:pPr/>
              <a:t>3</a:t>
            </a:fld>
            <a:endParaRPr lang="en-GB" dirty="0" smtClean="0"/>
          </a:p>
        </p:txBody>
      </p:sp>
    </p:spTree>
    <p:extLst>
      <p:ext uri="{BB962C8B-B14F-4D97-AF65-F5344CB8AC3E}">
        <p14:creationId xmlns:p14="http://schemas.microsoft.com/office/powerpoint/2010/main" val="115118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noProof="0" dirty="0" smtClean="0"/>
              <a:t>Source:</a:t>
            </a:r>
          </a:p>
          <a:p>
            <a:pPr>
              <a:defRPr/>
            </a:pPr>
            <a:r>
              <a:rPr lang="es-ES" sz="1200" b="0" i="0" kern="1200" dirty="0" smtClean="0">
                <a:solidFill>
                  <a:schemeClr val="tx1"/>
                </a:solidFill>
                <a:latin typeface="+mn-lt"/>
                <a:ea typeface="+mn-ea"/>
                <a:cs typeface="+mn-cs"/>
              </a:rPr>
              <a:t>Ministerio del Ambiente de Perú 2011. See pages 122–123, “La pérdida de los bosques en el Perú.”</a:t>
            </a:r>
            <a:endParaRPr lang="en-GB" noProof="0" dirty="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6B4F67-EB02-4DE3-9FBF-342FD37BE77F}" type="slidenum">
              <a:rPr lang="en-GB" smtClean="0"/>
              <a:pPr/>
              <a:t>4</a:t>
            </a:fld>
            <a:endParaRPr lang="en-GB" dirty="0" smtClean="0"/>
          </a:p>
        </p:txBody>
      </p:sp>
    </p:spTree>
    <p:extLst>
      <p:ext uri="{BB962C8B-B14F-4D97-AF65-F5344CB8AC3E}">
        <p14:creationId xmlns:p14="http://schemas.microsoft.com/office/powerpoint/2010/main" val="369029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r>
              <a:rPr lang="en-US" dirty="0" smtClean="0"/>
              <a:t>Sources:</a:t>
            </a:r>
          </a:p>
          <a:p>
            <a:pPr marL="0" indent="0">
              <a:buFontTx/>
              <a:buNone/>
            </a:pPr>
            <a:r>
              <a:rPr lang="en-US" baseline="0" dirty="0" smtClean="0"/>
              <a:t>Montellano and Armijo 2011;</a:t>
            </a:r>
          </a:p>
          <a:p>
            <a:pPr marL="0" indent="0">
              <a:buFontTx/>
              <a:buNone/>
            </a:pPr>
            <a:r>
              <a:rPr lang="en-US" baseline="0" dirty="0" smtClean="0"/>
              <a:t>REDD Desk, n.d.</a:t>
            </a:r>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F2B10-5696-4ACB-9352-3CCA8008BB3A}" type="slidenum">
              <a:rPr lang="en-GB" smtClean="0"/>
              <a:pPr/>
              <a:t>5</a:t>
            </a:fld>
            <a:endParaRPr lang="en-GB" dirty="0" smtClean="0"/>
          </a:p>
        </p:txBody>
      </p:sp>
    </p:spTree>
    <p:extLst>
      <p:ext uri="{BB962C8B-B14F-4D97-AF65-F5344CB8AC3E}">
        <p14:creationId xmlns:p14="http://schemas.microsoft.com/office/powerpoint/2010/main" val="319244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endParaRPr lang="en-US" dirty="0" smtClean="0"/>
          </a:p>
          <a:p>
            <a:pPr marL="171450" indent="-171450">
              <a:buFontTx/>
              <a:buChar char="-"/>
            </a:pPr>
            <a:endParaRPr lang="en-US" dirty="0"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81726F-161A-4B48-9FCD-C2E6FD2E2832}" type="slidenum">
              <a:rPr lang="en-GB" smtClean="0"/>
              <a:pPr/>
              <a:t>6</a:t>
            </a:fld>
            <a:endParaRPr lang="en-GB" dirty="0" smtClean="0"/>
          </a:p>
        </p:txBody>
      </p:sp>
    </p:spTree>
    <p:extLst>
      <p:ext uri="{BB962C8B-B14F-4D97-AF65-F5344CB8AC3E}">
        <p14:creationId xmlns:p14="http://schemas.microsoft.com/office/powerpoint/2010/main" val="213634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endParaRPr lang="en-US" dirty="0" smtClean="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7</a:t>
            </a:fld>
            <a:endParaRPr lang="en-GB" sz="1200" dirty="0"/>
          </a:p>
        </p:txBody>
      </p:sp>
    </p:spTree>
    <p:extLst>
      <p:ext uri="{BB962C8B-B14F-4D97-AF65-F5344CB8AC3E}">
        <p14:creationId xmlns:p14="http://schemas.microsoft.com/office/powerpoint/2010/main" val="130086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pt-BR" dirty="0" smtClean="0"/>
              <a:t>Forest degradation associated with road log landings (i.e., decks) were accurately detected using NDFI.</a:t>
            </a:r>
          </a:p>
          <a:p>
            <a:pPr marL="0" indent="0">
              <a:buFontTx/>
              <a:buNone/>
            </a:pPr>
            <a:endParaRPr lang="pt-BR" dirty="0" smtClean="0"/>
          </a:p>
          <a:p>
            <a:pPr marL="171450" indent="-171450">
              <a:buFontTx/>
              <a:buChar char="-"/>
            </a:pPr>
            <a:r>
              <a:rPr lang="pt-BR" dirty="0" smtClean="0"/>
              <a:t>Canopy damage areas associated with tree falls were not observed in the NDFI images. This may be due to the low intensity of logging harvesting.</a:t>
            </a:r>
          </a:p>
          <a:p>
            <a:pPr marL="0" indent="0">
              <a:buFontTx/>
              <a:buNone/>
            </a:pPr>
            <a:endParaRPr lang="pt-BR" dirty="0" smtClean="0"/>
          </a:p>
          <a:p>
            <a:pPr marL="171450" indent="-171450">
              <a:buFontTx/>
              <a:buChar char="-"/>
            </a:pPr>
            <a:r>
              <a:rPr lang="pt-BR" dirty="0" smtClean="0"/>
              <a:t>This type of approach can be useful for monitoring forest concessions and assessing whether logging is being carried on via reduced impact practices (i.e., very low canopy damage areas and low density of roads and log landings).</a:t>
            </a:r>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0F0379-C5BA-4876-936A-E56AAD4C6A5D}" type="slidenum">
              <a:rPr lang="en-GB" sz="1200"/>
              <a:pPr algn="r"/>
              <a:t>8</a:t>
            </a:fld>
            <a:endParaRPr lang="en-GB" sz="1200" dirty="0"/>
          </a:p>
        </p:txBody>
      </p:sp>
    </p:spTree>
    <p:extLst>
      <p:ext uri="{BB962C8B-B14F-4D97-AF65-F5344CB8AC3E}">
        <p14:creationId xmlns:p14="http://schemas.microsoft.com/office/powerpoint/2010/main" val="95380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Tx/>
              <a:buNone/>
            </a:pPr>
            <a:r>
              <a:rPr lang="en-US" dirty="0" smtClean="0"/>
              <a:t>SMA = </a:t>
            </a:r>
            <a:r>
              <a:rPr lang="pt-BR" dirty="0" smtClean="0"/>
              <a:t>Spectral Mixture Analysis </a:t>
            </a:r>
            <a:endParaRPr lang="en-US" dirty="0" smtClean="0"/>
          </a:p>
          <a:p>
            <a:pPr marL="0" indent="0">
              <a:buFontTx/>
              <a:buNone/>
            </a:pPr>
            <a:endParaRPr lang="en-US" dirty="0" smtClean="0"/>
          </a:p>
          <a:p>
            <a:pPr marL="0" indent="0">
              <a:buFontTx/>
              <a:buNone/>
            </a:pPr>
            <a:r>
              <a:rPr lang="en-US" dirty="0" smtClean="0"/>
              <a:t>Image</a:t>
            </a:r>
            <a:r>
              <a:rPr lang="en-US" baseline="0" dirty="0" smtClean="0"/>
              <a:t> </a:t>
            </a:r>
            <a:r>
              <a:rPr lang="en-US" baseline="0" dirty="0" err="1" smtClean="0"/>
              <a:t>c</a:t>
            </a:r>
            <a:r>
              <a:rPr lang="en-US" dirty="0" err="1" smtClean="0"/>
              <a:t>recit</a:t>
            </a:r>
            <a:r>
              <a:rPr lang="en-US" dirty="0" smtClean="0"/>
              <a:t>: </a:t>
            </a:r>
            <a:r>
              <a:rPr lang="en-US" baseline="0" dirty="0" err="1" smtClean="0"/>
              <a:t>Montellano</a:t>
            </a:r>
            <a:endParaRPr lang="en-US" baseline="0" dirty="0" smtClean="0"/>
          </a:p>
          <a:p>
            <a:pPr marL="0" indent="0">
              <a:buFontTx/>
              <a:buNone/>
            </a:pPr>
            <a:r>
              <a:rPr lang="en-US" baseline="0" dirty="0" smtClean="0"/>
              <a:t>Source:</a:t>
            </a:r>
            <a:endParaRPr lang="en-US" baseline="0" dirty="0" smtClean="0"/>
          </a:p>
          <a:p>
            <a:pPr marL="0" indent="0">
              <a:buFontTx/>
              <a:buNone/>
            </a:pPr>
            <a:r>
              <a:rPr lang="en-US" baseline="0" dirty="0" smtClean="0"/>
              <a:t>Souza Jr. et al. 2013. “Ten-Year Landsat Classification of Deforestation and Forest Degradation in the Brazilian Amazon.” </a:t>
            </a:r>
            <a:r>
              <a:rPr lang="en-US" sz="1200" b="0" i="1" kern="1200" dirty="0" smtClean="0">
                <a:solidFill>
                  <a:schemeClr val="tx1"/>
                </a:solidFill>
                <a:latin typeface="+mn-lt"/>
                <a:ea typeface="+mn-ea"/>
                <a:cs typeface="+mn-cs"/>
              </a:rPr>
              <a:t>Remote Sensing</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5 </a:t>
            </a:r>
            <a:r>
              <a:rPr lang="en-US" sz="1200" b="0" i="0" kern="1200" dirty="0" smtClean="0">
                <a:solidFill>
                  <a:schemeClr val="tx1"/>
                </a:solidFill>
                <a:latin typeface="+mn-lt"/>
                <a:ea typeface="+mn-ea"/>
                <a:cs typeface="+mn-cs"/>
              </a:rPr>
              <a:t>(11): 5493v</a:t>
            </a:r>
            <a:r>
              <a:rPr lang="en-US" sz="1200" b="0" i="0" kern="1200" baseline="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5513. doi: 10.3390/rs5115493</a:t>
            </a:r>
            <a:r>
              <a:rPr lang="en-US" sz="1200" b="0" i="0" u="none" strike="noStrike" kern="1200" dirty="0" smtClean="0">
                <a:solidFill>
                  <a:schemeClr val="tx1"/>
                </a:solidFill>
                <a:latin typeface="+mn-lt"/>
                <a:ea typeface="+mn-ea"/>
                <a:cs typeface="+mn-cs"/>
              </a:rPr>
              <a:t>.</a:t>
            </a:r>
          </a:p>
          <a:p>
            <a:pPr marL="0" indent="0">
              <a:buFontTx/>
              <a:buNone/>
            </a:pPr>
            <a:endParaRPr lang="en-US" baseline="0" dirty="0" smtClean="0"/>
          </a:p>
          <a:p>
            <a:pPr marL="0" indent="0">
              <a:buFontTx/>
              <a:buNone/>
            </a:pPr>
            <a:endParaRPr lang="en-US" dirty="0" smtClean="0"/>
          </a:p>
          <a:p>
            <a:pPr marL="0" indent="0">
              <a:buFontTx/>
              <a:buNone/>
            </a:pPr>
            <a:r>
              <a:rPr lang="en-US" baseline="0" dirty="0" smtClean="0"/>
              <a:t>	</a:t>
            </a:r>
          </a:p>
          <a:p>
            <a:pPr marL="0" indent="0">
              <a:buFontTx/>
              <a:buChar char="-"/>
            </a:pPr>
            <a:endParaRPr lang="en-US" baseline="0" dirty="0"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BF2B10-5696-4ACB-9352-3CCA8008BB3A}" type="slidenum">
              <a:rPr lang="en-GB" smtClean="0"/>
              <a:pPr/>
              <a:t>9</a:t>
            </a:fld>
            <a:endParaRPr lang="en-GB" dirty="0" smtClean="0"/>
          </a:p>
        </p:txBody>
      </p:sp>
    </p:spTree>
    <p:extLst>
      <p:ext uri="{BB962C8B-B14F-4D97-AF65-F5344CB8AC3E}">
        <p14:creationId xmlns:p14="http://schemas.microsoft.com/office/powerpoint/2010/main" val="187751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lvl="0"/>
            <a:r>
              <a:rPr lang="en-US" noProof="0" smtClean="0"/>
              <a:t>Click to edit Master text styles</a:t>
            </a:r>
          </a:p>
        </p:txBody>
      </p:sp>
      <p:sp>
        <p:nvSpPr>
          <p:cNvPr id="5" name="Tijdelijke aanduiding voor tekst 4"/>
          <p:cNvSpPr>
            <a:spLocks noGrp="1"/>
          </p:cNvSpPr>
          <p:nvPr>
            <p:ph type="body" sz="quarter" idx="18"/>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lvl="0"/>
            <a:r>
              <a:rPr lang="en-US" noProof="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pPr lvl="0"/>
            <a:endParaRPr lang="nl-NL"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9" name="Rectangle 8"/>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3" name="TextBox 12"/>
          <p:cNvSpPr txBox="1"/>
          <p:nvPr userDrawn="1"/>
        </p:nvSpPr>
        <p:spPr>
          <a:xfrm>
            <a:off x="1016518" y="6141730"/>
            <a:ext cx="7070651" cy="536942"/>
          </a:xfrm>
          <a:prstGeom prst="rect">
            <a:avLst/>
          </a:prstGeom>
          <a:noFill/>
        </p:spPr>
        <p:txBody>
          <a:bodyPr wrap="square" rtlCol="0">
            <a:spAutoFit/>
          </a:bodyPr>
          <a:lstStyle/>
          <a:p>
            <a:pPr>
              <a:lnSpc>
                <a:spcPts val="1800"/>
              </a:lnSpc>
            </a:pPr>
            <a:r>
              <a:rPr lang="en-US" sz="1200" i="1" dirty="0" smtClean="0">
                <a:solidFill>
                  <a:schemeClr val="accent6">
                    <a:lumMod val="50000"/>
                    <a:lumOff val="50000"/>
                  </a:schemeClr>
                </a:solidFill>
                <a:latin typeface="Calibri" pitchFamily="34" charset="0"/>
              </a:rPr>
              <a:t>Module 2.2 Monitoring activity data for forests remaining forests (incl. forest degradation): Country examples</a:t>
            </a:r>
          </a:p>
          <a:p>
            <a:pPr>
              <a:lnSpc>
                <a:spcPts val="1800"/>
              </a:lnSpc>
            </a:pPr>
            <a:r>
              <a:rPr lang="en-US" sz="1200" i="1" dirty="0" smtClean="0">
                <a:solidFill>
                  <a:schemeClr val="accent6">
                    <a:lumMod val="50000"/>
                    <a:lumOff val="50000"/>
                  </a:schemeClr>
                </a:solidFill>
                <a:latin typeface="Calibri" pitchFamily="34" charset="0"/>
              </a:rPr>
              <a:t>REDD+ Sourcebook training materials by GOFC-GOLD, Wageningen University, World Bank FCPF</a:t>
            </a:r>
          </a:p>
        </p:txBody>
      </p:sp>
      <p:sp>
        <p:nvSpPr>
          <p:cNvPr id="14" name="Chevron 13"/>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pPr>
                <a:lnSpc>
                  <a:spcPts val="1800"/>
                </a:lnSpc>
              </a:pPr>
              <a:t>‹#›</a:t>
            </a:fld>
            <a:endParaRPr lang="en-GB" sz="1200" dirty="0" smtClean="0">
              <a:solidFill>
                <a:schemeClr val="accent2">
                  <a:lumMod val="75000"/>
                </a:schemeClr>
              </a:solidFill>
              <a:latin typeface="Verdana" pitchFamily="34" charset="0"/>
            </a:endParaRPr>
          </a:p>
        </p:txBody>
      </p:sp>
      <p:cxnSp>
        <p:nvCxnSpPr>
          <p:cNvPr id="16"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TextBox 13"/>
          <p:cNvSpPr txBox="1"/>
          <p:nvPr userDrawn="1"/>
        </p:nvSpPr>
        <p:spPr>
          <a:xfrm>
            <a:off x="1016518" y="6141730"/>
            <a:ext cx="7070651" cy="536942"/>
          </a:xfrm>
          <a:prstGeom prst="rect">
            <a:avLst/>
          </a:prstGeom>
          <a:noFill/>
        </p:spPr>
        <p:txBody>
          <a:bodyPr wrap="square" rtlCol="0">
            <a:spAutoFit/>
          </a:bodyPr>
          <a:lstStyle/>
          <a:p>
            <a:pPr>
              <a:lnSpc>
                <a:spcPts val="1800"/>
              </a:lnSpc>
            </a:pPr>
            <a:r>
              <a:rPr lang="en-GB" sz="1200" i="1" dirty="0" smtClean="0">
                <a:solidFill>
                  <a:schemeClr val="accent6">
                    <a:lumMod val="50000"/>
                    <a:lumOff val="50000"/>
                  </a:schemeClr>
                </a:solidFill>
                <a:latin typeface="Calibri" panose="020F0502020204030204" pitchFamily="34" charset="0"/>
              </a:rPr>
              <a:t>Module 2.2 Monitoring activity data for forests remaining forests (incl. forest degradation) </a:t>
            </a:r>
            <a:br>
              <a:rPr lang="en-GB" sz="1200" i="1" dirty="0" smtClean="0">
                <a:solidFill>
                  <a:schemeClr val="accent6">
                    <a:lumMod val="50000"/>
                    <a:lumOff val="50000"/>
                  </a:schemeClr>
                </a:solidFill>
                <a:latin typeface="Calibri" panose="020F0502020204030204" pitchFamily="34" charset="0"/>
              </a:rPr>
            </a:br>
            <a:r>
              <a:rPr lang="en-GB" sz="1200" i="1" dirty="0" smtClean="0">
                <a:solidFill>
                  <a:schemeClr val="accent6">
                    <a:lumMod val="50000"/>
                    <a:lumOff val="50000"/>
                  </a:schemeClr>
                </a:solidFill>
                <a:latin typeface="Calibri" panose="020F0502020204030204" pitchFamily="34" charset="0"/>
              </a:rPr>
              <a:t>REDD+ Sourcebook training materials by GOFC-GOLD, Wageningen University, World Bank FCPF</a:t>
            </a:r>
          </a:p>
        </p:txBody>
      </p:sp>
      <p:sp>
        <p:nvSpPr>
          <p:cNvPr id="15" name="Chevron 14"/>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pPr>
                <a:lnSpc>
                  <a:spcPts val="1800"/>
                </a:lnSpc>
              </a:pPr>
              <a:t>‹#›</a:t>
            </a:fld>
            <a:endParaRPr lang="en-GB" sz="1200" dirty="0" smtClean="0">
              <a:solidFill>
                <a:schemeClr val="accent2">
                  <a:lumMod val="75000"/>
                </a:schemeClr>
              </a:solidFill>
              <a:latin typeface="Verdana" pitchFamily="34" charset="0"/>
            </a:endParaRPr>
          </a:p>
        </p:txBody>
      </p:sp>
      <p:cxnSp>
        <p:nvCxnSpPr>
          <p:cNvPr id="17"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2125" y="230188"/>
            <a:ext cx="8442325"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43011" name="Tijdelijke aanduiding voor tekst 23"/>
          <p:cNvSpPr>
            <a:spLocks noGrp="1"/>
          </p:cNvSpPr>
          <p:nvPr>
            <p:ph type="body" idx="1"/>
          </p:nvPr>
        </p:nvSpPr>
        <p:spPr bwMode="auto">
          <a:xfrm>
            <a:off x="420688" y="1843088"/>
            <a:ext cx="8521700" cy="408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p>
          <a:p>
            <a:pPr lvl="4"/>
            <a:endParaRPr lang="en-GB" smtClean="0"/>
          </a:p>
        </p:txBody>
      </p:sp>
      <p:sp>
        <p:nvSpPr>
          <p:cNvPr id="7" name="Rectangle 6"/>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41730"/>
            <a:ext cx="7070651" cy="553998"/>
          </a:xfrm>
          <a:prstGeom prst="rect">
            <a:avLst/>
          </a:prstGeom>
          <a:noFill/>
        </p:spPr>
        <p:txBody>
          <a:bodyPr wrap="square" rtlCol="0">
            <a:spAutoFit/>
          </a:bodyPr>
          <a:lstStyle/>
          <a:p>
            <a:pPr algn="l" rtl="0" fontAlgn="base">
              <a:lnSpc>
                <a:spcPts val="1800"/>
              </a:lnSpc>
              <a:spcBef>
                <a:spcPct val="0"/>
              </a:spcBef>
              <a:spcAft>
                <a:spcPct val="0"/>
              </a:spcAft>
            </a:pPr>
            <a:r>
              <a:rPr lang="en-US" sz="1200" i="1" kern="1200" dirty="0" smtClean="0">
                <a:solidFill>
                  <a:schemeClr val="accent6">
                    <a:lumMod val="50000"/>
                    <a:lumOff val="50000"/>
                  </a:schemeClr>
                </a:solidFill>
                <a:latin typeface="Calibri" panose="020F0502020204030204" pitchFamily="34" charset="0"/>
                <a:ea typeface="+mn-ea"/>
                <a:cs typeface="+mn-cs"/>
              </a:rPr>
              <a:t>Module 2.2 </a:t>
            </a:r>
            <a:r>
              <a:rPr lang="en-GB" sz="1200" i="1" kern="1200" dirty="0" smtClean="0">
                <a:solidFill>
                  <a:schemeClr val="accent6">
                    <a:lumMod val="50000"/>
                    <a:lumOff val="50000"/>
                  </a:schemeClr>
                </a:solidFill>
                <a:latin typeface="Calibri" panose="020F0502020204030204" pitchFamily="34" charset="0"/>
                <a:ea typeface="+mn-ea"/>
                <a:cs typeface="+mn-cs"/>
              </a:rPr>
              <a:t>Monitoring activity data for forests remaining forests (incl. forest degradation): Country examples</a:t>
            </a:r>
          </a:p>
          <a:p>
            <a:pPr>
              <a:lnSpc>
                <a:spcPts val="1800"/>
              </a:lnSpc>
            </a:pPr>
            <a:r>
              <a:rPr lang="en-GB" sz="1200" i="1" dirty="0" smtClean="0">
                <a:solidFill>
                  <a:schemeClr val="accent6">
                    <a:lumMod val="50000"/>
                    <a:lumOff val="50000"/>
                  </a:schemeClr>
                </a:solidFill>
                <a:latin typeface="Calibri" panose="020F0502020204030204" pitchFamily="34" charset="0"/>
              </a:rPr>
              <a:t>REDD+ Sourcebook training materials by GOFC-GOLD, Wageningen University, World Bank FCPF</a:t>
            </a:r>
          </a:p>
        </p:txBody>
      </p:sp>
      <p:sp>
        <p:nvSpPr>
          <p:cNvPr id="12" name="Chevron 11"/>
          <p:cNvSpPr/>
          <p:nvPr userDrawn="1"/>
        </p:nvSpPr>
        <p:spPr>
          <a:xfrm>
            <a:off x="492412" y="6198880"/>
            <a:ext cx="425558" cy="179648"/>
          </a:xfrm>
          <a:prstGeom prst="chevron">
            <a:avLst/>
          </a:prstGeom>
          <a:solidFill>
            <a:schemeClr val="accent1">
              <a:lumMod val="40000"/>
              <a:lumOff val="60000"/>
            </a:schemeClr>
          </a:solidFill>
          <a:ln>
            <a:solidFill>
              <a:schemeClr val="accent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pPr>
                <a:lnSpc>
                  <a:spcPts val="1800"/>
                </a:lnSpc>
              </a:pPr>
              <a:t>‹#›</a:t>
            </a:fld>
            <a:endParaRPr lang="en-GB"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3000" kern="1200">
          <a:solidFill>
            <a:schemeClr val="bg2"/>
          </a:solidFill>
          <a:latin typeface="Verdana" pitchFamily="34" charset="0"/>
          <a:ea typeface="+mj-ea"/>
          <a:cs typeface="+mj-cs"/>
        </a:defRPr>
      </a:lvl1pPr>
      <a:lvl2pPr algn="l" rtl="0" eaLnBrk="0" fontAlgn="base" hangingPunct="0">
        <a:lnSpc>
          <a:spcPts val="4000"/>
        </a:lnSpc>
        <a:spcBef>
          <a:spcPct val="0"/>
        </a:spcBef>
        <a:spcAft>
          <a:spcPct val="0"/>
        </a:spcAft>
        <a:defRPr sz="3000">
          <a:solidFill>
            <a:schemeClr val="bg2"/>
          </a:solidFill>
          <a:latin typeface="Verdana" pitchFamily="34" charset="0"/>
        </a:defRPr>
      </a:lvl2pPr>
      <a:lvl3pPr algn="l" rtl="0" eaLnBrk="0" fontAlgn="base" hangingPunct="0">
        <a:lnSpc>
          <a:spcPts val="4000"/>
        </a:lnSpc>
        <a:spcBef>
          <a:spcPct val="0"/>
        </a:spcBef>
        <a:spcAft>
          <a:spcPct val="0"/>
        </a:spcAft>
        <a:defRPr sz="3000">
          <a:solidFill>
            <a:schemeClr val="bg2"/>
          </a:solidFill>
          <a:latin typeface="Verdana" pitchFamily="34" charset="0"/>
        </a:defRPr>
      </a:lvl3pPr>
      <a:lvl4pPr algn="l" rtl="0" eaLnBrk="0" fontAlgn="base" hangingPunct="0">
        <a:lnSpc>
          <a:spcPts val="4000"/>
        </a:lnSpc>
        <a:spcBef>
          <a:spcPct val="0"/>
        </a:spcBef>
        <a:spcAft>
          <a:spcPct val="0"/>
        </a:spcAft>
        <a:defRPr sz="3000">
          <a:solidFill>
            <a:schemeClr val="bg2"/>
          </a:solidFill>
          <a:latin typeface="Verdana" pitchFamily="34" charset="0"/>
        </a:defRPr>
      </a:lvl4pPr>
      <a:lvl5pPr algn="l" rtl="0" eaLnBrk="0" fontAlgn="base" hangingPunct="0">
        <a:lnSpc>
          <a:spcPts val="4000"/>
        </a:lnSpc>
        <a:spcBef>
          <a:spcPct val="0"/>
        </a:spcBef>
        <a:spcAft>
          <a:spcPct val="0"/>
        </a:spcAft>
        <a:defRPr sz="3000">
          <a:solidFill>
            <a:schemeClr val="bg2"/>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eaLnBrk="0" fontAlgn="base" hangingPunct="0">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eaLnBrk="0" fontAlgn="base" hangingPunct="0">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eaLnBrk="0" fontAlgn="base" hangingPunct="0">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4pPr>
      <a:lvl5pPr marL="3405188" indent="-352425" algn="l" rtl="0" eaLnBrk="0" fontAlgn="base" hangingPunct="0">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wri.org/resources/maps/cameroon-forest-land-allocation-200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bt.inpe.br/degra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imazon.org.br/categorias/transparencia-manejo-florestal/?lang=e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eoservidor.minam.gob.pe/geoservidor/deforestacion.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laslite.carnegiescience.edu/en/success-stories/peru-national-monitor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173038"/>
            <a:ext cx="8442796" cy="1353086"/>
          </a:xfrm>
        </p:spPr>
        <p:txBody>
          <a:bodyPr/>
          <a:lstStyle/>
          <a:p>
            <a:pPr eaLnBrk="1" hangingPunct="1">
              <a:defRPr/>
            </a:pPr>
            <a:r>
              <a:rPr lang="en-US" sz="2200" dirty="0" smtClean="0"/>
              <a:t>Module 2.2 </a:t>
            </a:r>
            <a:r>
              <a:rPr lang="en-GB" sz="2200" dirty="0" smtClean="0"/>
              <a:t>Monitoring activity data for forests remaining forests (including forest degradation)</a:t>
            </a:r>
            <a:endParaRPr lang="en-US" sz="2200" dirty="0"/>
          </a:p>
        </p:txBody>
      </p:sp>
      <p:sp>
        <p:nvSpPr>
          <p:cNvPr id="18436" name="Tijdelijke aanduiding voor tekst 6"/>
          <p:cNvSpPr>
            <a:spLocks noGrp="1"/>
          </p:cNvSpPr>
          <p:nvPr>
            <p:ph type="body" sz="quarter" idx="10"/>
          </p:nvPr>
        </p:nvSpPr>
        <p:spPr>
          <a:xfrm>
            <a:off x="420687" y="1733033"/>
            <a:ext cx="5113337" cy="3971925"/>
          </a:xfrm>
        </p:spPr>
        <p:txBody>
          <a:bodyPr/>
          <a:lstStyle/>
          <a:p>
            <a:pPr eaLnBrk="1" hangingPunct="1">
              <a:lnSpc>
                <a:spcPct val="100000"/>
              </a:lnSpc>
              <a:buFont typeface="Wingdings" pitchFamily="2" charset="2"/>
              <a:buNone/>
            </a:pPr>
            <a:r>
              <a:rPr lang="en-US" sz="2000" i="1" dirty="0" smtClean="0"/>
              <a:t>Module developers:</a:t>
            </a:r>
          </a:p>
          <a:p>
            <a:pPr lvl="1" indent="-531813" eaLnBrk="1" hangingPunct="1">
              <a:lnSpc>
                <a:spcPct val="100000"/>
              </a:lnSpc>
              <a:buFont typeface="Verdana" pitchFamily="34" charset="0"/>
              <a:buNone/>
            </a:pPr>
            <a:r>
              <a:rPr lang="en-US" sz="1800" dirty="0" smtClean="0"/>
              <a:t>Carlos Souza Jr., Imazon</a:t>
            </a:r>
          </a:p>
          <a:p>
            <a:pPr lvl="1" indent="-531813">
              <a:lnSpc>
                <a:spcPct val="100000"/>
              </a:lnSpc>
              <a:buNone/>
            </a:pPr>
            <a:r>
              <a:rPr lang="en-US" sz="1800" dirty="0" smtClean="0"/>
              <a:t>Sandra Brown, Winrock International</a:t>
            </a:r>
          </a:p>
          <a:p>
            <a:pPr lvl="1" indent="-531813">
              <a:lnSpc>
                <a:spcPct val="100000"/>
              </a:lnSpc>
              <a:buNone/>
            </a:pPr>
            <a:r>
              <a:rPr lang="en-US" sz="1800" dirty="0" smtClean="0"/>
              <a:t>Frédéric Achard, </a:t>
            </a:r>
            <a:r>
              <a:rPr lang="en-GB" sz="1800" dirty="0"/>
              <a:t>European Commission - Joint Research </a:t>
            </a:r>
            <a:r>
              <a:rPr lang="en-GB" sz="1800" dirty="0" smtClean="0"/>
              <a:t>Centre</a:t>
            </a:r>
            <a:endParaRPr lang="en-US" sz="1800" dirty="0"/>
          </a:p>
          <a:p>
            <a:pPr marL="0" indent="0">
              <a:lnSpc>
                <a:spcPct val="100000"/>
              </a:lnSpc>
              <a:buNone/>
            </a:pPr>
            <a:r>
              <a:rPr lang="en-US" sz="2000" b="1" dirty="0" smtClean="0"/>
              <a:t>Country examples:</a:t>
            </a:r>
            <a:endParaRPr lang="en-US" sz="2000" b="1" dirty="0"/>
          </a:p>
          <a:p>
            <a:pPr marL="342900" indent="-342900" eaLnBrk="1" hangingPunct="1">
              <a:lnSpc>
                <a:spcPct val="100000"/>
              </a:lnSpc>
              <a:buSzPct val="100000"/>
              <a:buFont typeface="+mj-lt"/>
              <a:buAutoNum type="arabicPeriod"/>
            </a:pPr>
            <a:r>
              <a:rPr lang="en-US" sz="1800" dirty="0" smtClean="0"/>
              <a:t>Peru</a:t>
            </a:r>
            <a:endParaRPr lang="en-US" sz="1800" dirty="0"/>
          </a:p>
          <a:p>
            <a:pPr marL="342900" indent="-342900" eaLnBrk="1" hangingPunct="1">
              <a:lnSpc>
                <a:spcPct val="100000"/>
              </a:lnSpc>
              <a:buSzPct val="100000"/>
              <a:buFont typeface="+mj-lt"/>
              <a:buAutoNum type="arabicPeriod"/>
            </a:pPr>
            <a:r>
              <a:rPr lang="en-US" sz="1800" dirty="0" smtClean="0"/>
              <a:t>Cameroon</a:t>
            </a:r>
          </a:p>
          <a:p>
            <a:pPr marL="342900" indent="-342900" eaLnBrk="1" hangingPunct="1">
              <a:lnSpc>
                <a:spcPct val="100000"/>
              </a:lnSpc>
              <a:buSzPct val="100000"/>
              <a:buFont typeface="+mj-lt"/>
              <a:buAutoNum type="arabicPeriod"/>
            </a:pPr>
            <a:r>
              <a:rPr lang="en-US" sz="1800" dirty="0" smtClean="0"/>
              <a:t>Bolivia</a:t>
            </a:r>
          </a:p>
          <a:p>
            <a:pPr marL="342900" indent="-342900" eaLnBrk="1" hangingPunct="1">
              <a:lnSpc>
                <a:spcPct val="100000"/>
              </a:lnSpc>
              <a:buSzPct val="100000"/>
              <a:buFont typeface="+mj-lt"/>
              <a:buAutoNum type="arabicPeriod"/>
            </a:pPr>
            <a:endParaRPr lang="en-US" sz="1800" dirty="0"/>
          </a:p>
          <a:p>
            <a:pPr lvl="1" indent="-531813" eaLnBrk="1" hangingPunct="1">
              <a:lnSpc>
                <a:spcPct val="100000"/>
              </a:lnSpc>
              <a:buFont typeface="Verdana" pitchFamily="34" charset="0"/>
              <a:buNone/>
            </a:pPr>
            <a:endParaRPr lang="en-US" sz="1800" dirty="0" smtClean="0"/>
          </a:p>
        </p:txBody>
      </p:sp>
      <p:sp>
        <p:nvSpPr>
          <p:cNvPr id="9" name="Tekstvak 5"/>
          <p:cNvSpPr txBox="1"/>
          <p:nvPr/>
        </p:nvSpPr>
        <p:spPr>
          <a:xfrm>
            <a:off x="4809954" y="4911680"/>
            <a:ext cx="4092576" cy="525528"/>
          </a:xfrm>
          <a:prstGeom prst="rect">
            <a:avLst/>
          </a:prstGeom>
          <a:noFill/>
        </p:spPr>
        <p:txBody>
          <a:bodyPr wrap="square">
            <a:spAutoFit/>
          </a:bodyPr>
          <a:lstStyle/>
          <a:p>
            <a:pPr>
              <a:lnSpc>
                <a:spcPts val="1800"/>
              </a:lnSpc>
              <a:defRPr/>
            </a:pPr>
            <a:r>
              <a:rPr lang="nl-NL" sz="1100" dirty="0" smtClean="0">
                <a:solidFill>
                  <a:schemeClr val="accent6"/>
                </a:solidFill>
                <a:latin typeface="Verdana" pitchFamily="34" charset="0"/>
              </a:rPr>
              <a:t>Asner et al., 2009. Application of CLASlite for mapping deforestation and forest degradation.</a:t>
            </a:r>
            <a:endParaRPr lang="nl-NL" sz="1100" dirty="0">
              <a:solidFill>
                <a:schemeClr val="accent6"/>
              </a:solidFill>
              <a:latin typeface="Verdana" pitchFamily="34" charset="0"/>
            </a:endParaRPr>
          </a:p>
        </p:txBody>
      </p:sp>
      <p:pic>
        <p:nvPicPr>
          <p:cNvPr id="1026" name="Picture 2"/>
          <p:cNvPicPr>
            <a:picLocks noChangeAspect="1" noChangeArrowheads="1"/>
          </p:cNvPicPr>
          <p:nvPr/>
        </p:nvPicPr>
        <p:blipFill>
          <a:blip r:embed="rId3" cstate="print"/>
          <a:srcRect l="30450" t="24764" r="29135" b="9968"/>
          <a:stretch>
            <a:fillRect/>
          </a:stretch>
        </p:blipFill>
        <p:spPr bwMode="auto">
          <a:xfrm>
            <a:off x="5444955" y="1940884"/>
            <a:ext cx="2771775" cy="2952130"/>
          </a:xfrm>
          <a:prstGeom prst="rect">
            <a:avLst/>
          </a:prstGeom>
          <a:noFill/>
          <a:ln w="9525">
            <a:noFill/>
            <a:miter lim="800000"/>
            <a:headEnd/>
            <a:tailEnd/>
          </a:ln>
        </p:spPr>
      </p:pic>
      <p:sp>
        <p:nvSpPr>
          <p:cNvPr id="13" name="TextBox 12"/>
          <p:cNvSpPr txBox="1"/>
          <p:nvPr/>
        </p:nvSpPr>
        <p:spPr>
          <a:xfrm>
            <a:off x="5534025" y="1601226"/>
            <a:ext cx="2577244" cy="323165"/>
          </a:xfrm>
          <a:prstGeom prst="rect">
            <a:avLst/>
          </a:prstGeom>
          <a:noFill/>
        </p:spPr>
        <p:txBody>
          <a:bodyPr wrap="none" rtlCol="0">
            <a:spAutoFit/>
          </a:bodyPr>
          <a:lstStyle/>
          <a:p>
            <a:pPr>
              <a:lnSpc>
                <a:spcPts val="1800"/>
              </a:lnSpc>
            </a:pPr>
            <a:r>
              <a:rPr lang="pt-BR" sz="1400" dirty="0" smtClean="0">
                <a:solidFill>
                  <a:schemeClr val="accent6"/>
                </a:solidFill>
                <a:latin typeface="Verdana" pitchFamily="34" charset="0"/>
              </a:rPr>
              <a:t>Region of Pulcallpa in Peru</a:t>
            </a:r>
          </a:p>
        </p:txBody>
      </p:sp>
      <p:sp>
        <p:nvSpPr>
          <p:cNvPr id="22" name="Rectangle 21"/>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23" name="Picture 22"/>
          <p:cNvPicPr>
            <a:picLocks/>
          </p:cNvPicPr>
          <p:nvPr/>
        </p:nvPicPr>
        <p:blipFill rotWithShape="1">
          <a:blip r:embed="rId4"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24" name="Picture 23" descr="GOFC-Gold Tray cover only 2010_200dpi"/>
          <p:cNvPicPr/>
          <p:nvPr/>
        </p:nvPicPr>
        <p:blipFill>
          <a:blip r:embed="rId5"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25" name="Afbeelding 11" descr="logo_WB FCPF.gif"/>
          <p:cNvPicPr>
            <a:picLocks noChangeAspect="1"/>
          </p:cNvPicPr>
          <p:nvPr/>
        </p:nvPicPr>
        <p:blipFill>
          <a:blip r:embed="rId6" cstate="print"/>
          <a:stretch>
            <a:fillRect/>
          </a:stretch>
        </p:blipFill>
        <p:spPr>
          <a:xfrm>
            <a:off x="6022523" y="5994951"/>
            <a:ext cx="972687" cy="710810"/>
          </a:xfrm>
          <a:prstGeom prst="rect">
            <a:avLst/>
          </a:prstGeom>
        </p:spPr>
      </p:pic>
      <p:cxnSp>
        <p:nvCxnSpPr>
          <p:cNvPr id="26"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flipH="1">
            <a:off x="7134224" y="5528836"/>
            <a:ext cx="1727943" cy="323165"/>
          </a:xfrm>
          <a:prstGeom prst="rect">
            <a:avLst/>
          </a:prstGeom>
          <a:noFill/>
        </p:spPr>
        <p:txBody>
          <a:bodyPr wrap="square" rtlCol="0">
            <a:spAutoFit/>
          </a:bodyPr>
          <a:lstStyle/>
          <a:p>
            <a:pPr>
              <a:lnSpc>
                <a:spcPts val="1800"/>
              </a:lnSpc>
            </a:pPr>
            <a:r>
              <a:rPr lang="en-GB" sz="1200" dirty="0" smtClean="0">
                <a:latin typeface="Verdana" pitchFamily="34" charset="0"/>
              </a:rPr>
              <a:t>V1, </a:t>
            </a:r>
            <a:r>
              <a:rPr lang="en-GB" sz="1200" dirty="0" smtClean="0">
                <a:latin typeface="Verdana" pitchFamily="34" charset="0"/>
              </a:rPr>
              <a:t>May </a:t>
            </a:r>
            <a:r>
              <a:rPr lang="en-GB" sz="1200" dirty="0" smtClean="0">
                <a:latin typeface="Verdana" pitchFamily="34" charset="0"/>
              </a:rPr>
              <a:t>2015 </a:t>
            </a:r>
          </a:p>
        </p:txBody>
      </p:sp>
      <p:pic>
        <p:nvPicPr>
          <p:cNvPr id="28" name="Picture 27"/>
          <p:cNvPicPr>
            <a:picLocks noChangeAspect="1"/>
          </p:cNvPicPr>
          <p:nvPr/>
        </p:nvPicPr>
        <p:blipFill>
          <a:blip r:embed="rId7" cstate="print"/>
          <a:stretch>
            <a:fillRect/>
          </a:stretch>
        </p:blipFill>
        <p:spPr>
          <a:xfrm>
            <a:off x="7363042" y="6080676"/>
            <a:ext cx="1499126" cy="440638"/>
          </a:xfrm>
          <a:prstGeom prst="rect">
            <a:avLst/>
          </a:prstGeom>
          <a:ln>
            <a:solidFill>
              <a:srgbClr val="000000"/>
            </a:solidFill>
          </a:ln>
        </p:spPr>
      </p:pic>
      <p:sp>
        <p:nvSpPr>
          <p:cNvPr id="29" name="Rectangle 28"/>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a:t>
            </a:r>
            <a:r>
              <a:rPr lang="en-GB" sz="1100" dirty="0" smtClean="0">
                <a:solidFill>
                  <a:schemeClr val="accent6"/>
                </a:solidFill>
              </a:rPr>
              <a:t>License</a:t>
            </a:r>
            <a:endParaRPr lang="en-GB"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221870" y="1240474"/>
            <a:ext cx="4675606" cy="4257215"/>
          </a:xfrm>
          <a:prstGeom prst="rect">
            <a:avLst/>
          </a:prstGeom>
          <a:noFill/>
          <a:ln w="9525">
            <a:noFill/>
            <a:miter lim="800000"/>
            <a:headEnd/>
            <a:tailEnd/>
          </a:ln>
          <a:effectLst/>
        </p:spPr>
      </p:pic>
      <p:sp>
        <p:nvSpPr>
          <p:cNvPr id="2" name="Titel 1"/>
          <p:cNvSpPr>
            <a:spLocks noGrp="1"/>
          </p:cNvSpPr>
          <p:nvPr>
            <p:ph type="title"/>
          </p:nvPr>
        </p:nvSpPr>
        <p:spPr>
          <a:xfrm>
            <a:off x="491642" y="230188"/>
            <a:ext cx="8442796" cy="791650"/>
          </a:xfrm>
        </p:spPr>
        <p:txBody>
          <a:bodyPr/>
          <a:lstStyle/>
          <a:p>
            <a:pPr eaLnBrk="1" hangingPunct="1">
              <a:defRPr/>
            </a:pPr>
            <a:r>
              <a:rPr lang="en-US" dirty="0" smtClean="0"/>
              <a:t>SMA fractions</a:t>
            </a:r>
            <a:endParaRPr lang="en-US" dirty="0"/>
          </a:p>
        </p:txBody>
      </p:sp>
      <p:sp>
        <p:nvSpPr>
          <p:cNvPr id="7" name="Text Placeholder 6"/>
          <p:cNvSpPr>
            <a:spLocks noGrp="1"/>
          </p:cNvSpPr>
          <p:nvPr>
            <p:ph type="body" sz="quarter" idx="10"/>
          </p:nvPr>
        </p:nvSpPr>
        <p:spPr>
          <a:xfrm>
            <a:off x="421200" y="1520042"/>
            <a:ext cx="3738424" cy="4404807"/>
          </a:xfrm>
        </p:spPr>
        <p:txBody>
          <a:bodyPr/>
          <a:lstStyle/>
          <a:p>
            <a:r>
              <a:rPr lang="pt-BR" dirty="0" smtClean="0"/>
              <a:t>Landsat RGB (5,4,3) showing no evidence of selective logging activity.</a:t>
            </a:r>
          </a:p>
          <a:p>
            <a:r>
              <a:rPr lang="pt-BR" dirty="0" smtClean="0"/>
              <a:t>SMA fractions revealed better the location of </a:t>
            </a:r>
            <a:r>
              <a:rPr lang="pt-BR" b="1" dirty="0" smtClean="0"/>
              <a:t>roads and log landings </a:t>
            </a:r>
            <a:r>
              <a:rPr lang="pt-BR" dirty="0" smtClean="0"/>
              <a:t>(soil) and associated </a:t>
            </a:r>
            <a:r>
              <a:rPr lang="pt-BR" b="1" dirty="0" smtClean="0"/>
              <a:t>canopy damage </a:t>
            </a:r>
            <a:r>
              <a:rPr lang="pt-BR" dirty="0" smtClean="0"/>
              <a:t>(NPV fraction).</a:t>
            </a:r>
            <a:endParaRPr lang="pt-BR" dirty="0"/>
          </a:p>
        </p:txBody>
      </p:sp>
      <p:sp>
        <p:nvSpPr>
          <p:cNvPr id="5" name="Rectangle 4"/>
          <p:cNvSpPr/>
          <p:nvPr/>
        </p:nvSpPr>
        <p:spPr>
          <a:xfrm>
            <a:off x="4184012" y="5515205"/>
            <a:ext cx="4508157" cy="369332"/>
          </a:xfrm>
          <a:prstGeom prst="rect">
            <a:avLst/>
          </a:prstGeom>
        </p:spPr>
        <p:txBody>
          <a:bodyPr wrap="none">
            <a:spAutoFit/>
          </a:bodyPr>
          <a:lstStyle/>
          <a:p>
            <a:r>
              <a:rPr lang="pt-BR" dirty="0" smtClean="0">
                <a:solidFill>
                  <a:schemeClr val="accent6"/>
                </a:solidFill>
              </a:rPr>
              <a:t>Subset of the Landsat image acquired in 2010</a:t>
            </a:r>
            <a:endParaRPr lang="pt-BR" dirty="0">
              <a:solidFill>
                <a:schemeClr val="accent6"/>
              </a:solidFill>
            </a:endParaRPr>
          </a:p>
        </p:txBody>
      </p:sp>
      <p:sp>
        <p:nvSpPr>
          <p:cNvPr id="6" name="Rectangle 5"/>
          <p:cNvSpPr/>
          <p:nvPr/>
        </p:nvSpPr>
        <p:spPr>
          <a:xfrm>
            <a:off x="4367517" y="1484263"/>
            <a:ext cx="1497515"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Landsat 5,4,3</a:t>
            </a:r>
            <a:endParaRPr lang="en-GB" sz="1400" dirty="0">
              <a:solidFill>
                <a:schemeClr val="accent6"/>
              </a:solidFill>
            </a:endParaRPr>
          </a:p>
        </p:txBody>
      </p:sp>
      <p:sp>
        <p:nvSpPr>
          <p:cNvPr id="8" name="Rectangle 7"/>
          <p:cNvSpPr/>
          <p:nvPr/>
        </p:nvSpPr>
        <p:spPr>
          <a:xfrm>
            <a:off x="6471042" y="1484263"/>
            <a:ext cx="1813132"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Green Vegetation</a:t>
            </a:r>
            <a:endParaRPr lang="en-GB" sz="1400" dirty="0">
              <a:solidFill>
                <a:schemeClr val="accent6"/>
              </a:solidFill>
            </a:endParaRPr>
          </a:p>
        </p:txBody>
      </p:sp>
      <p:sp>
        <p:nvSpPr>
          <p:cNvPr id="9" name="Rectangle 8"/>
          <p:cNvSpPr/>
          <p:nvPr/>
        </p:nvSpPr>
        <p:spPr>
          <a:xfrm>
            <a:off x="4375755" y="3555809"/>
            <a:ext cx="606751"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NPV</a:t>
            </a:r>
            <a:endParaRPr lang="en-GB" sz="1400" dirty="0">
              <a:solidFill>
                <a:schemeClr val="accent6"/>
              </a:solidFill>
            </a:endParaRPr>
          </a:p>
        </p:txBody>
      </p:sp>
      <p:sp>
        <p:nvSpPr>
          <p:cNvPr id="10" name="Rectangle 9"/>
          <p:cNvSpPr/>
          <p:nvPr/>
        </p:nvSpPr>
        <p:spPr>
          <a:xfrm>
            <a:off x="6471042" y="3555809"/>
            <a:ext cx="606751" cy="247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smtClean="0">
                <a:solidFill>
                  <a:schemeClr val="accent6"/>
                </a:solidFill>
              </a:rPr>
              <a:t>Soil</a:t>
            </a:r>
            <a:endParaRPr lang="en-GB" sz="1400"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pPr eaLnBrk="1" hangingPunct="1">
              <a:defRPr/>
            </a:pPr>
            <a:r>
              <a:rPr lang="en-US" sz="2800" dirty="0" smtClean="0"/>
              <a:t>Hybrid approach to estimate canopy damage</a:t>
            </a:r>
            <a:endParaRPr lang="en-US" sz="2800" dirty="0"/>
          </a:p>
        </p:txBody>
      </p:sp>
      <p:sp>
        <p:nvSpPr>
          <p:cNvPr id="7" name="Text Placeholder 6"/>
          <p:cNvSpPr>
            <a:spLocks noGrp="1"/>
          </p:cNvSpPr>
          <p:nvPr>
            <p:ph type="body" sz="quarter" idx="10"/>
          </p:nvPr>
        </p:nvSpPr>
        <p:spPr>
          <a:xfrm>
            <a:off x="206052" y="1182678"/>
            <a:ext cx="3738424" cy="4404807"/>
          </a:xfrm>
        </p:spPr>
        <p:txBody>
          <a:bodyPr/>
          <a:lstStyle/>
          <a:p>
            <a:pPr marL="0" indent="0">
              <a:buNone/>
            </a:pPr>
            <a:r>
              <a:rPr lang="pt-BR" sz="2000" b="1" dirty="0" smtClean="0"/>
              <a:t>A hybrid approach </a:t>
            </a:r>
            <a:r>
              <a:rPr lang="pt-BR" sz="2000" dirty="0" smtClean="0"/>
              <a:t>was used, combining the detection of</a:t>
            </a:r>
          </a:p>
          <a:p>
            <a:pPr marL="91440" lvl="1" indent="-182880">
              <a:spcBef>
                <a:spcPts val="600"/>
              </a:spcBef>
            </a:pPr>
            <a:r>
              <a:rPr lang="pt-BR" sz="2000" i="1" dirty="0" smtClean="0"/>
              <a:t>logging infrasctruture </a:t>
            </a:r>
            <a:r>
              <a:rPr lang="pt-BR" sz="2000" dirty="0" smtClean="0"/>
              <a:t>(i.e., roads and log landings),</a:t>
            </a:r>
          </a:p>
          <a:p>
            <a:pPr marL="91440" lvl="1" indent="-182880">
              <a:spcBef>
                <a:spcPts val="600"/>
              </a:spcBef>
            </a:pPr>
            <a:r>
              <a:rPr lang="pt-BR" sz="2000" i="1" dirty="0" smtClean="0"/>
              <a:t>textural analysis,</a:t>
            </a:r>
            <a:endParaRPr lang="pt-BR" sz="2000" dirty="0" smtClean="0"/>
          </a:p>
          <a:p>
            <a:pPr marL="91440" lvl="1" indent="-182880">
              <a:spcBef>
                <a:spcPts val="600"/>
              </a:spcBef>
            </a:pPr>
            <a:r>
              <a:rPr lang="pt-BR" sz="2000" i="1" dirty="0" smtClean="0"/>
              <a:t>buffer spatial analysis</a:t>
            </a:r>
            <a:r>
              <a:rPr lang="pt-BR" sz="2000" dirty="0" smtClean="0"/>
              <a:t> (radius = 120 meters), and</a:t>
            </a:r>
          </a:p>
          <a:p>
            <a:pPr marL="91440" lvl="1" indent="-182880">
              <a:spcBef>
                <a:spcPts val="600"/>
              </a:spcBef>
            </a:pPr>
            <a:r>
              <a:rPr lang="pt-BR" sz="2000" i="1" dirty="0" smtClean="0"/>
              <a:t>polygon region aggregation </a:t>
            </a:r>
            <a:r>
              <a:rPr lang="pt-BR" sz="2000" dirty="0" smtClean="0"/>
              <a:t>(500 meters)</a:t>
            </a:r>
          </a:p>
          <a:p>
            <a:pPr marL="0" lvl="1" indent="0">
              <a:buNone/>
            </a:pPr>
            <a:r>
              <a:rPr lang="pt-BR" sz="2000" b="1" dirty="0" smtClean="0"/>
              <a:t>to estimate areas of forest canopy damage</a:t>
            </a:r>
            <a:endParaRPr lang="pt-BR" sz="2000" b="1" dirty="0"/>
          </a:p>
        </p:txBody>
      </p:sp>
      <p:sp>
        <p:nvSpPr>
          <p:cNvPr id="10" name="Rectangle 9"/>
          <p:cNvSpPr/>
          <p:nvPr/>
        </p:nvSpPr>
        <p:spPr>
          <a:xfrm>
            <a:off x="4184012" y="5468388"/>
            <a:ext cx="4618301" cy="523220"/>
          </a:xfrm>
          <a:prstGeom prst="rect">
            <a:avLst/>
          </a:prstGeom>
        </p:spPr>
        <p:txBody>
          <a:bodyPr wrap="square">
            <a:spAutoFit/>
          </a:bodyPr>
          <a:lstStyle/>
          <a:p>
            <a:r>
              <a:rPr lang="pt-BR" sz="1400" dirty="0" smtClean="0">
                <a:solidFill>
                  <a:schemeClr val="accent6"/>
                </a:solidFill>
                <a:latin typeface="+mj-lt"/>
              </a:rPr>
              <a:t>Combining logging landings detection and spatial analysis to estimate canopy damage areas</a:t>
            </a:r>
            <a:endParaRPr lang="pt-BR" sz="1400" dirty="0">
              <a:solidFill>
                <a:schemeClr val="accent6"/>
              </a:solidFill>
              <a:latin typeface="+mj-lt"/>
            </a:endParaRPr>
          </a:p>
        </p:txBody>
      </p:sp>
      <p:pic>
        <p:nvPicPr>
          <p:cNvPr id="2050" name="Picture 2"/>
          <p:cNvPicPr>
            <a:picLocks noChangeAspect="1" noChangeArrowheads="1"/>
          </p:cNvPicPr>
          <p:nvPr/>
        </p:nvPicPr>
        <p:blipFill>
          <a:blip r:embed="rId3" cstate="print"/>
          <a:srcRect/>
          <a:stretch>
            <a:fillRect/>
          </a:stretch>
        </p:blipFill>
        <p:spPr bwMode="auto">
          <a:xfrm>
            <a:off x="4029427" y="1500591"/>
            <a:ext cx="4858799" cy="3771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pt-BR" dirty="0"/>
              <a:t>Temporal analysis of NDFI images</a:t>
            </a:r>
            <a:endParaRPr lang="en-US" dirty="0"/>
          </a:p>
        </p:txBody>
      </p:sp>
      <p:sp>
        <p:nvSpPr>
          <p:cNvPr id="10" name="Rectangle 9"/>
          <p:cNvSpPr/>
          <p:nvPr/>
        </p:nvSpPr>
        <p:spPr>
          <a:xfrm>
            <a:off x="537882" y="5061446"/>
            <a:ext cx="8229600" cy="1000274"/>
          </a:xfrm>
          <a:prstGeom prst="rect">
            <a:avLst/>
          </a:prstGeom>
        </p:spPr>
        <p:txBody>
          <a:bodyPr wrap="square">
            <a:spAutoFit/>
          </a:bodyPr>
          <a:lstStyle/>
          <a:p>
            <a:pPr marL="285750" indent="-285750">
              <a:spcBef>
                <a:spcPts val="600"/>
              </a:spcBef>
              <a:buFont typeface="Wingdings" panose="05000000000000000000" pitchFamily="2" charset="2"/>
              <a:buChar char="§"/>
            </a:pPr>
            <a:r>
              <a:rPr lang="pt-BR" dirty="0" smtClean="0">
                <a:latin typeface="+mj-lt"/>
              </a:rPr>
              <a:t>Temporal analysis of NDFI images showing detection of forest degradation and forest canopy regeneration</a:t>
            </a:r>
          </a:p>
          <a:p>
            <a:pPr marL="285750" indent="-285750">
              <a:spcBef>
                <a:spcPts val="600"/>
              </a:spcBef>
              <a:buFont typeface="Wingdings" panose="05000000000000000000" pitchFamily="2" charset="2"/>
              <a:buChar char="§"/>
            </a:pPr>
            <a:r>
              <a:rPr lang="pt-BR" dirty="0" smtClean="0">
                <a:latin typeface="+mj-lt"/>
              </a:rPr>
              <a:t>Detection of logging impacts lasts no more than one year</a:t>
            </a:r>
            <a:endParaRPr lang="pt-BR" dirty="0">
              <a:latin typeface="+mj-lt"/>
            </a:endParaRPr>
          </a:p>
        </p:txBody>
      </p:sp>
      <p:pic>
        <p:nvPicPr>
          <p:cNvPr id="1026" name="Picture 2"/>
          <p:cNvPicPr>
            <a:picLocks noChangeAspect="1" noChangeArrowheads="1"/>
          </p:cNvPicPr>
          <p:nvPr/>
        </p:nvPicPr>
        <p:blipFill>
          <a:blip r:embed="rId3" cstate="print"/>
          <a:srcRect/>
          <a:stretch>
            <a:fillRect/>
          </a:stretch>
        </p:blipFill>
        <p:spPr bwMode="auto">
          <a:xfrm>
            <a:off x="1618369" y="1210149"/>
            <a:ext cx="5572654" cy="3851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pPr eaLnBrk="1" hangingPunct="1">
              <a:defRPr/>
            </a:pPr>
            <a:r>
              <a:rPr lang="en-US" dirty="0" smtClean="0"/>
              <a:t>Conclusions</a:t>
            </a:r>
            <a:endParaRPr lang="en-US" dirty="0"/>
          </a:p>
        </p:txBody>
      </p:sp>
      <p:sp>
        <p:nvSpPr>
          <p:cNvPr id="5" name="Text Placeholder 6"/>
          <p:cNvSpPr>
            <a:spLocks noGrp="1"/>
          </p:cNvSpPr>
          <p:nvPr>
            <p:ph type="body" sz="quarter" idx="10"/>
          </p:nvPr>
        </p:nvSpPr>
        <p:spPr>
          <a:xfrm>
            <a:off x="564640" y="1459958"/>
            <a:ext cx="8184913" cy="4404807"/>
          </a:xfrm>
        </p:spPr>
        <p:txBody>
          <a:bodyPr/>
          <a:lstStyle/>
          <a:p>
            <a:pPr>
              <a:lnSpc>
                <a:spcPct val="100000"/>
              </a:lnSpc>
              <a:spcBef>
                <a:spcPts val="600"/>
              </a:spcBef>
            </a:pPr>
            <a:r>
              <a:rPr lang="pt-BR" b="1" dirty="0" smtClean="0"/>
              <a:t>SMA and NDFI </a:t>
            </a:r>
            <a:r>
              <a:rPr lang="pt-BR" dirty="0" smtClean="0"/>
              <a:t>were useful to detect logging infrastructure in the forest concession areas.</a:t>
            </a:r>
          </a:p>
          <a:p>
            <a:pPr>
              <a:lnSpc>
                <a:spcPct val="100000"/>
              </a:lnSpc>
              <a:spcBef>
                <a:spcPts val="600"/>
              </a:spcBef>
            </a:pPr>
            <a:r>
              <a:rPr lang="pt-BR" b="1" dirty="0" smtClean="0"/>
              <a:t>Annual time-series of Landsat </a:t>
            </a:r>
            <a:r>
              <a:rPr lang="pt-BR" dirty="0" smtClean="0"/>
              <a:t>imagery is necessary to assess whether concession sites are being harvested or not.</a:t>
            </a:r>
          </a:p>
          <a:p>
            <a:pPr>
              <a:lnSpc>
                <a:spcPct val="100000"/>
              </a:lnSpc>
              <a:spcBef>
                <a:spcPts val="600"/>
              </a:spcBef>
            </a:pPr>
            <a:r>
              <a:rPr lang="pt-BR" dirty="0" smtClean="0"/>
              <a:t>Introducing </a:t>
            </a:r>
            <a:r>
              <a:rPr lang="pt-BR" b="1" dirty="0" smtClean="0"/>
              <a:t>textural and spatial analysis </a:t>
            </a:r>
            <a:r>
              <a:rPr lang="pt-BR" dirty="0" smtClean="0"/>
              <a:t>(buffer and spatial aggregation) allows to estimate forest canopy damage areas associated with selective logging.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Recommended modules as follow-up</a:t>
            </a:r>
            <a:endParaRPr lang="en-GB" sz="2800" dirty="0"/>
          </a:p>
        </p:txBody>
      </p:sp>
      <p:sp>
        <p:nvSpPr>
          <p:cNvPr id="3" name="Tijdelijke aanduiding voor tekst 2"/>
          <p:cNvSpPr>
            <a:spLocks noGrp="1"/>
          </p:cNvSpPr>
          <p:nvPr>
            <p:ph type="body" sz="quarter" idx="10"/>
          </p:nvPr>
        </p:nvSpPr>
        <p:spPr/>
        <p:txBody>
          <a:bodyPr/>
          <a:lstStyle/>
          <a:p>
            <a:pPr lvl="0"/>
            <a:r>
              <a:rPr lang="en-GB" sz="2000" dirty="0" smtClean="0">
                <a:solidFill>
                  <a:schemeClr val="accent4"/>
                </a:solidFill>
              </a:rPr>
              <a:t>Module 2.3 </a:t>
            </a:r>
            <a:r>
              <a:rPr lang="en-GB" sz="2000" dirty="0" smtClean="0"/>
              <a:t>for methods to assess emission factors in order to calculate changes in forest carbon stocks</a:t>
            </a:r>
          </a:p>
          <a:p>
            <a:pPr lvl="0"/>
            <a:endParaRPr lang="en-GB" sz="2000" dirty="0" smtClean="0"/>
          </a:p>
          <a:p>
            <a:pPr lvl="0"/>
            <a:r>
              <a:rPr lang="en-GB" sz="2000" dirty="0" smtClean="0">
                <a:solidFill>
                  <a:schemeClr val="accent4"/>
                </a:solidFill>
              </a:rPr>
              <a:t>Modules 3.1 to 3.3 </a:t>
            </a:r>
            <a:r>
              <a:rPr lang="en-GB" sz="2000" dirty="0" smtClean="0"/>
              <a:t>to learn more about REDD+ assessment and reporting</a:t>
            </a:r>
          </a:p>
          <a:p>
            <a:pPr>
              <a:buNone/>
            </a:pPr>
            <a:endParaRPr lang="en-GB" dirty="0"/>
          </a:p>
        </p:txBody>
      </p:sp>
    </p:spTree>
    <p:extLst>
      <p:ext uri="{BB962C8B-B14F-4D97-AF65-F5344CB8AC3E}">
        <p14:creationId xmlns:p14="http://schemas.microsoft.com/office/powerpoint/2010/main" val="3048009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References</a:t>
            </a:r>
            <a:endParaRPr lang="en-GB" dirty="0"/>
          </a:p>
        </p:txBody>
      </p:sp>
      <p:sp>
        <p:nvSpPr>
          <p:cNvPr id="3" name="Text Placeholder 2"/>
          <p:cNvSpPr>
            <a:spLocks noGrp="1"/>
          </p:cNvSpPr>
          <p:nvPr>
            <p:ph type="body" sz="quarter" idx="10"/>
          </p:nvPr>
        </p:nvSpPr>
        <p:spPr>
          <a:xfrm>
            <a:off x="421200" y="1227909"/>
            <a:ext cx="8521188" cy="4696941"/>
          </a:xfrm>
        </p:spPr>
        <p:txBody>
          <a:bodyPr/>
          <a:lstStyle/>
          <a:p>
            <a:pPr>
              <a:lnSpc>
                <a:spcPct val="150000"/>
              </a:lnSpc>
            </a:pPr>
            <a:r>
              <a:rPr lang="en-US" sz="1200" dirty="0"/>
              <a:t>Asner, Gregory P., David E. Knapp, </a:t>
            </a:r>
            <a:r>
              <a:rPr lang="en-US" sz="1200" dirty="0" err="1"/>
              <a:t>Aravindh</a:t>
            </a:r>
            <a:r>
              <a:rPr lang="en-US" sz="1200" dirty="0"/>
              <a:t> </a:t>
            </a:r>
            <a:r>
              <a:rPr lang="en-US" sz="1200" dirty="0" err="1"/>
              <a:t>Balaji</a:t>
            </a:r>
            <a:r>
              <a:rPr lang="en-US" sz="1200" dirty="0"/>
              <a:t>, and </a:t>
            </a:r>
            <a:r>
              <a:rPr lang="en-US" sz="1200" dirty="0" err="1"/>
              <a:t>Guayana</a:t>
            </a:r>
            <a:r>
              <a:rPr lang="en-US" sz="1200" dirty="0"/>
              <a:t> </a:t>
            </a:r>
            <a:r>
              <a:rPr lang="en-US" sz="1200" dirty="0" err="1"/>
              <a:t>Páez</a:t>
            </a:r>
            <a:r>
              <a:rPr lang="en-US" sz="1200" dirty="0"/>
              <a:t>-Acosta. 2009. Automated mapping of tropical deforestation and forest degradation: </a:t>
            </a:r>
            <a:r>
              <a:rPr lang="en-US" sz="1200" dirty="0" err="1"/>
              <a:t>CLASlite</a:t>
            </a:r>
            <a:r>
              <a:rPr lang="en-US" sz="1200" dirty="0"/>
              <a:t>. </a:t>
            </a:r>
            <a:r>
              <a:rPr lang="en-US" sz="1200" i="1" dirty="0"/>
              <a:t>Journal of Applied Remote Sensing</a:t>
            </a:r>
            <a:r>
              <a:rPr lang="en-US" sz="1200" dirty="0"/>
              <a:t> 3: 033543.</a:t>
            </a:r>
            <a:endParaRPr lang="en-GB" sz="1200" dirty="0"/>
          </a:p>
          <a:p>
            <a:pPr>
              <a:lnSpc>
                <a:spcPct val="150000"/>
              </a:lnSpc>
            </a:pPr>
            <a:r>
              <a:rPr lang="en-US" sz="1200" dirty="0" smtClean="0"/>
              <a:t>Butler</a:t>
            </a:r>
            <a:r>
              <a:rPr lang="en-US" sz="1200" dirty="0"/>
              <a:t>, Rhett. 2013. “Peru Opens Deforestation Data to the Public, Shows Drop in Amazon Forest Clearing.” Mongabay.com, June 13. http://news.mongabay.com/2013/0613-peru-deforestation-tracking-system.html</a:t>
            </a:r>
            <a:endParaRPr lang="en-GB" sz="1200" dirty="0"/>
          </a:p>
          <a:p>
            <a:pPr>
              <a:lnSpc>
                <a:spcPct val="150000"/>
              </a:lnSpc>
            </a:pPr>
            <a:r>
              <a:rPr lang="es-ES" sz="1200" dirty="0" smtClean="0"/>
              <a:t>Ministerio </a:t>
            </a:r>
            <a:r>
              <a:rPr lang="es-ES" sz="1200" dirty="0"/>
              <a:t>del Ambiente de Perú. 2011. </a:t>
            </a:r>
            <a:r>
              <a:rPr lang="es-ES" sz="1200" i="1" dirty="0"/>
              <a:t>Programa Nacional de Conservación de Bosques para la Mitigación del Cambio Climático: Ministerio de Agricultura de Perú</a:t>
            </a:r>
            <a:r>
              <a:rPr lang="es-ES" sz="1200" dirty="0"/>
              <a:t>.  Lima: Dirección General Forestal y Fauna Silvestre. </a:t>
            </a:r>
            <a:endParaRPr lang="en-GB" sz="1200" dirty="0"/>
          </a:p>
          <a:p>
            <a:pPr>
              <a:lnSpc>
                <a:spcPct val="150000"/>
              </a:lnSpc>
            </a:pPr>
            <a:r>
              <a:rPr lang="en-US" sz="1200" dirty="0" err="1" smtClean="0"/>
              <a:t>Montellano</a:t>
            </a:r>
            <a:r>
              <a:rPr lang="en-US" sz="1200" dirty="0"/>
              <a:t>, A. R., and E. Armijo. 2011. “Detecting Forest Degradation Patterns in Southeast Cameroon.” </a:t>
            </a:r>
            <a:r>
              <a:rPr lang="fr-FR" sz="1200" dirty="0"/>
              <a:t>Paper </a:t>
            </a:r>
            <a:r>
              <a:rPr lang="fr-FR" sz="1200" dirty="0" err="1"/>
              <a:t>presented</a:t>
            </a:r>
            <a:r>
              <a:rPr lang="fr-FR" sz="1200" dirty="0"/>
              <a:t> at </a:t>
            </a:r>
            <a:r>
              <a:rPr lang="fr-FR" sz="1200" dirty="0" err="1"/>
              <a:t>Instituto</a:t>
            </a:r>
            <a:r>
              <a:rPr lang="fr-FR" sz="1200" dirty="0"/>
              <a:t> </a:t>
            </a:r>
            <a:r>
              <a:rPr lang="fr-FR" sz="1200" dirty="0" err="1"/>
              <a:t>Nacional</a:t>
            </a:r>
            <a:r>
              <a:rPr lang="fr-FR" sz="1200" dirty="0"/>
              <a:t> de </a:t>
            </a:r>
            <a:r>
              <a:rPr lang="fr-FR" sz="1200" dirty="0" err="1"/>
              <a:t>Pesquisas</a:t>
            </a:r>
            <a:r>
              <a:rPr lang="fr-FR" sz="1200" dirty="0"/>
              <a:t> </a:t>
            </a:r>
            <a:r>
              <a:rPr lang="fr-FR" sz="1200" dirty="0" err="1"/>
              <a:t>Espaciais</a:t>
            </a:r>
            <a:r>
              <a:rPr lang="fr-FR" sz="1200" dirty="0"/>
              <a:t>, “</a:t>
            </a:r>
            <a:r>
              <a:rPr lang="fr-FR" sz="1200" dirty="0" err="1"/>
              <a:t>Anais</a:t>
            </a:r>
            <a:r>
              <a:rPr lang="fr-FR" sz="1200" dirty="0"/>
              <a:t> XV </a:t>
            </a:r>
            <a:r>
              <a:rPr lang="fr-FR" sz="1200" dirty="0" err="1"/>
              <a:t>Simpósio</a:t>
            </a:r>
            <a:r>
              <a:rPr lang="fr-FR" sz="1200" dirty="0"/>
              <a:t> </a:t>
            </a:r>
            <a:r>
              <a:rPr lang="fr-FR" sz="1200" dirty="0" err="1"/>
              <a:t>Brasileiro</a:t>
            </a:r>
            <a:r>
              <a:rPr lang="fr-FR" sz="1200" dirty="0"/>
              <a:t> de </a:t>
            </a:r>
            <a:r>
              <a:rPr lang="fr-FR" sz="1200" dirty="0" err="1"/>
              <a:t>Sensoriamento</a:t>
            </a:r>
            <a:r>
              <a:rPr lang="fr-FR" sz="1200" dirty="0"/>
              <a:t> </a:t>
            </a:r>
            <a:r>
              <a:rPr lang="fr-FR" sz="1200" dirty="0" err="1"/>
              <a:t>Remoto</a:t>
            </a:r>
            <a:r>
              <a:rPr lang="fr-FR" sz="1200" dirty="0"/>
              <a:t>,” Curitiba, PR, Brasil, 30 de </a:t>
            </a:r>
            <a:r>
              <a:rPr lang="fr-FR" sz="1200" dirty="0" err="1"/>
              <a:t>abril</a:t>
            </a:r>
            <a:r>
              <a:rPr lang="fr-FR" sz="1200" dirty="0"/>
              <a:t> a 05 de </a:t>
            </a:r>
            <a:r>
              <a:rPr lang="fr-FR" sz="1200" dirty="0" err="1"/>
              <a:t>maio</a:t>
            </a:r>
            <a:r>
              <a:rPr lang="fr-FR" sz="1200" dirty="0"/>
              <a:t>. http://www.dsr.inpe.br/sbsr2011/files/p0558.pdf</a:t>
            </a:r>
            <a:endParaRPr lang="en-GB" sz="1200" dirty="0"/>
          </a:p>
          <a:p>
            <a:pPr>
              <a:lnSpc>
                <a:spcPct val="150000"/>
              </a:lnSpc>
            </a:pPr>
            <a:r>
              <a:rPr lang="en-US" sz="1200" dirty="0" smtClean="0"/>
              <a:t>REDD </a:t>
            </a:r>
            <a:r>
              <a:rPr lang="en-US" sz="1200" dirty="0"/>
              <a:t>Desk, “REDD in Cameroon,” </a:t>
            </a:r>
            <a:r>
              <a:rPr lang="en-US" sz="1200" dirty="0" err="1"/>
              <a:t>n.d.</a:t>
            </a:r>
            <a:r>
              <a:rPr lang="en-US" sz="1200" dirty="0"/>
              <a:t>, http://theredddesk.org/countries/Cameroon</a:t>
            </a:r>
            <a:r>
              <a:rPr lang="en-US" sz="1200" dirty="0" smtClean="0"/>
              <a:t>.</a:t>
            </a:r>
            <a:endParaRPr lang="en-GB" sz="1200" dirty="0"/>
          </a:p>
        </p:txBody>
      </p:sp>
    </p:spTree>
    <p:extLst>
      <p:ext uri="{BB962C8B-B14F-4D97-AF65-F5344CB8AC3E}">
        <p14:creationId xmlns:p14="http://schemas.microsoft.com/office/powerpoint/2010/main" val="251214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391886"/>
            <a:ext cx="8521188" cy="5532963"/>
          </a:xfrm>
        </p:spPr>
        <p:txBody>
          <a:bodyPr/>
          <a:lstStyle/>
          <a:p>
            <a:pPr>
              <a:lnSpc>
                <a:spcPct val="150000"/>
              </a:lnSpc>
            </a:pPr>
            <a:r>
              <a:rPr lang="en-US" sz="1200" dirty="0"/>
              <a:t>Souza Jr., C. M., D. Roberts, and M. A. Cochrane, M. A. 2005. “Combining Spectral and Spatial Information to Map Canopy Damages from Selective Logging and Forest Fires.” </a:t>
            </a:r>
            <a:r>
              <a:rPr lang="en-US" sz="1200" i="1" dirty="0"/>
              <a:t>Remote Sensing of Environment</a:t>
            </a:r>
            <a:r>
              <a:rPr lang="en-US" sz="1200" dirty="0"/>
              <a:t> 98: 329-343.</a:t>
            </a:r>
            <a:endParaRPr lang="en-GB" sz="1200" dirty="0"/>
          </a:p>
          <a:p>
            <a:pPr>
              <a:lnSpc>
                <a:spcPct val="150000"/>
              </a:lnSpc>
            </a:pPr>
            <a:r>
              <a:rPr lang="en-US" sz="1200" dirty="0" smtClean="0"/>
              <a:t>Souza</a:t>
            </a:r>
            <a:r>
              <a:rPr lang="en-US" sz="1200" dirty="0"/>
              <a:t>, C.M. Jr., </a:t>
            </a:r>
            <a:r>
              <a:rPr lang="en-US" sz="1200" dirty="0" err="1"/>
              <a:t>Siqueira</a:t>
            </a:r>
            <a:r>
              <a:rPr lang="en-US" sz="1200" dirty="0"/>
              <a:t>, J., Sales, M.H., Fonseca, A.V., Ribeiro, J.G., </a:t>
            </a:r>
            <a:r>
              <a:rPr lang="en-US" sz="1200" dirty="0" err="1"/>
              <a:t>Numata</a:t>
            </a:r>
            <a:r>
              <a:rPr lang="en-US" sz="1200" dirty="0"/>
              <a:t>, I., Cochrane, M.A., Barber, C.P., Roberts, D.A. and Barlow, J., 2013. “Ten-Year Landsat Classification of Deforestation and Forest Degradation in the Brazilian Amazon.” </a:t>
            </a:r>
            <a:r>
              <a:rPr lang="en-US" sz="1200" i="1" dirty="0"/>
              <a:t>Remote Sensing</a:t>
            </a:r>
            <a:r>
              <a:rPr lang="en-US" sz="1200" dirty="0"/>
              <a:t> 5 (11): 5493–5513. </a:t>
            </a:r>
            <a:r>
              <a:rPr lang="en-US" sz="1200" dirty="0" err="1"/>
              <a:t>doi</a:t>
            </a:r>
            <a:r>
              <a:rPr lang="en-US" sz="1200" dirty="0"/>
              <a:t>: 10.3390/rs5115493. </a:t>
            </a:r>
            <a:endParaRPr lang="en-GB" sz="1200" dirty="0"/>
          </a:p>
          <a:p>
            <a:pPr>
              <a:lnSpc>
                <a:spcPct val="150000"/>
              </a:lnSpc>
            </a:pPr>
            <a:r>
              <a:rPr lang="pt-BR" sz="1200" dirty="0" smtClean="0"/>
              <a:t>WRI</a:t>
            </a:r>
            <a:r>
              <a:rPr lang="pt-BR" sz="1200" dirty="0"/>
              <a:t>, 2009. Cameroon Forest Land Allocation. </a:t>
            </a:r>
            <a:r>
              <a:rPr lang="pt-BR" sz="1200" u="sng" dirty="0">
                <a:hlinkClick r:id="rId2"/>
              </a:rPr>
              <a:t>http://www.wri.org/resources/maps/cameroon-forest-land-allocation-2009</a:t>
            </a:r>
            <a:r>
              <a:rPr lang="pt-BR" sz="1200" dirty="0"/>
              <a:t> </a:t>
            </a:r>
            <a:endParaRPr lang="en-GB" sz="1200" dirty="0"/>
          </a:p>
          <a:p>
            <a:pPr marL="0" indent="0">
              <a:buNone/>
            </a:pPr>
            <a:endParaRPr lang="en-GB" sz="1200" dirty="0"/>
          </a:p>
        </p:txBody>
      </p:sp>
    </p:spTree>
    <p:extLst>
      <p:ext uri="{BB962C8B-B14F-4D97-AF65-F5344CB8AC3E}">
        <p14:creationId xmlns:p14="http://schemas.microsoft.com/office/powerpoint/2010/main" val="261140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592" y="420688"/>
            <a:ext cx="8442796" cy="791650"/>
          </a:xfrm>
        </p:spPr>
        <p:txBody>
          <a:bodyPr/>
          <a:lstStyle/>
          <a:p>
            <a:pPr eaLnBrk="1" hangingPunct="1">
              <a:defRPr/>
            </a:pPr>
            <a:r>
              <a:rPr lang="en-US" dirty="0" smtClean="0"/>
              <a:t>Introduction to Country Examples</a:t>
            </a:r>
            <a:endParaRPr lang="en-US" dirty="0"/>
          </a:p>
        </p:txBody>
      </p:sp>
      <p:sp>
        <p:nvSpPr>
          <p:cNvPr id="94212" name="Tijdelijke aanduiding voor tekst 2"/>
          <p:cNvSpPr>
            <a:spLocks noGrp="1"/>
          </p:cNvSpPr>
          <p:nvPr>
            <p:ph type="body" sz="quarter" idx="10"/>
          </p:nvPr>
        </p:nvSpPr>
        <p:spPr>
          <a:xfrm>
            <a:off x="296863" y="1520825"/>
            <a:ext cx="8521700" cy="4336278"/>
          </a:xfrm>
        </p:spPr>
        <p:txBody>
          <a:bodyPr/>
          <a:lstStyle/>
          <a:p>
            <a:pPr eaLnBrk="1" hangingPunct="1">
              <a:lnSpc>
                <a:spcPct val="100000"/>
              </a:lnSpc>
            </a:pPr>
            <a:r>
              <a:rPr lang="en-US" sz="2000" dirty="0" smtClean="0"/>
              <a:t>The examples of this module illustrate how forest degradation has been mapped in three countries: Peru, Cameroon, and Bolivia.</a:t>
            </a:r>
          </a:p>
          <a:p>
            <a:pPr eaLnBrk="1" hangingPunct="1">
              <a:lnSpc>
                <a:spcPct val="100000"/>
              </a:lnSpc>
            </a:pPr>
            <a:r>
              <a:rPr lang="en-US" sz="2000" dirty="0" smtClean="0"/>
              <a:t>Up to now, there has been no operational forest monitoring of forest degradation besides Brazil’s official system (</a:t>
            </a:r>
            <a:r>
              <a:rPr lang="en-US" sz="2000" u="sng" dirty="0" smtClean="0">
                <a:hlinkClick r:id="rId3"/>
              </a:rPr>
              <a:t>DEGRAD </a:t>
            </a:r>
            <a:r>
              <a:rPr lang="en-US" sz="2000" dirty="0" smtClean="0"/>
              <a:t>from INPE) and an independent system from </a:t>
            </a:r>
            <a:r>
              <a:rPr lang="en-US" sz="2000" dirty="0" smtClean="0">
                <a:hlinkClick r:id="rId4"/>
              </a:rPr>
              <a:t>Imazon</a:t>
            </a:r>
            <a:r>
              <a:rPr lang="en-US" sz="2000" dirty="0" smtClean="0"/>
              <a:t>.</a:t>
            </a:r>
          </a:p>
          <a:p>
            <a:pPr eaLnBrk="1" hangingPunct="1">
              <a:lnSpc>
                <a:spcPct val="100000"/>
              </a:lnSpc>
            </a:pPr>
            <a:r>
              <a:rPr lang="en-US" sz="2000" dirty="0" smtClean="0"/>
              <a:t>The applications covered in this tutorial are based on scientific studies; these results hold promise to scaling up operational forest-monitoring programs of forest degradation.</a:t>
            </a:r>
          </a:p>
          <a:p>
            <a:pPr eaLnBrk="1" hangingPunct="1">
              <a:lnSpc>
                <a:spcPct val="100000"/>
              </a:lnSpc>
            </a:pPr>
            <a:r>
              <a:rPr lang="en-US" sz="2000" dirty="0" smtClean="0"/>
              <a:t>The examples focus on Landsat-like sensors.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696496"/>
          </a:xfrm>
        </p:spPr>
        <p:txBody>
          <a:bodyPr/>
          <a:lstStyle/>
          <a:p>
            <a:pPr lvl="0">
              <a:lnSpc>
                <a:spcPct val="100000"/>
              </a:lnSpc>
            </a:pPr>
            <a:r>
              <a:rPr lang="en-US" sz="2400" dirty="0" smtClean="0"/>
              <a:t>1. Peru: </a:t>
            </a:r>
            <a:r>
              <a:rPr lang="en-US" sz="2400" dirty="0"/>
              <a:t>Monitoring forest degradation using CLASlite</a:t>
            </a:r>
          </a:p>
        </p:txBody>
      </p:sp>
      <p:sp>
        <p:nvSpPr>
          <p:cNvPr id="96260" name="Tijdelijke aanduiding voor tekst 2"/>
          <p:cNvSpPr>
            <a:spLocks noGrp="1"/>
          </p:cNvSpPr>
          <p:nvPr>
            <p:ph type="body" sz="quarter" idx="10"/>
          </p:nvPr>
        </p:nvSpPr>
        <p:spPr>
          <a:xfrm>
            <a:off x="287338" y="1069544"/>
            <a:ext cx="8570912" cy="5150022"/>
          </a:xfrm>
        </p:spPr>
        <p:txBody>
          <a:bodyPr/>
          <a:lstStyle/>
          <a:p>
            <a:pPr eaLnBrk="1" hangingPunct="1">
              <a:lnSpc>
                <a:spcPct val="100000"/>
              </a:lnSpc>
              <a:spcBef>
                <a:spcPts val="600"/>
              </a:spcBef>
            </a:pPr>
            <a:r>
              <a:rPr lang="en-US" sz="2000" dirty="0" smtClean="0"/>
              <a:t>CLASlite is an automated system developed by Carnegie Institute for Science for: </a:t>
            </a:r>
          </a:p>
          <a:p>
            <a:pPr lvl="1" eaLnBrk="1" hangingPunct="1">
              <a:lnSpc>
                <a:spcPct val="100000"/>
              </a:lnSpc>
              <a:spcBef>
                <a:spcPts val="600"/>
              </a:spcBef>
            </a:pPr>
            <a:r>
              <a:rPr lang="en-US" sz="1800" i="1" dirty="0" smtClean="0"/>
              <a:t>calibration, preprocessing, atmospheric correction, cloud masking, Monte Carlo Spectral Mixture Analysis, and expert classification</a:t>
            </a:r>
          </a:p>
          <a:p>
            <a:pPr eaLnBrk="1" hangingPunct="1">
              <a:lnSpc>
                <a:spcPct val="100000"/>
              </a:lnSpc>
              <a:spcBef>
                <a:spcPts val="600"/>
              </a:spcBef>
            </a:pPr>
            <a:r>
              <a:rPr lang="en-US" sz="2000" dirty="0" smtClean="0"/>
              <a:t>CLASlite is capable of detecting deforestation and forest degradation, and was initially applied in Brazil and quickly expanded across Latin America, Africa, Asia. and other regions.</a:t>
            </a:r>
          </a:p>
          <a:p>
            <a:pPr eaLnBrk="1" hangingPunct="1">
              <a:lnSpc>
                <a:spcPct val="100000"/>
              </a:lnSpc>
              <a:spcBef>
                <a:spcPts val="600"/>
              </a:spcBef>
            </a:pPr>
            <a:r>
              <a:rPr lang="en-US" sz="2000" dirty="0" smtClean="0"/>
              <a:t>In 2009, the Minister of Environment of Peru (</a:t>
            </a:r>
            <a:r>
              <a:rPr lang="en-US" sz="2000" dirty="0" smtClean="0">
                <a:hlinkClick r:id="rId3"/>
              </a:rPr>
              <a:t>MINAM</a:t>
            </a:r>
            <a:r>
              <a:rPr lang="en-US" sz="2000" dirty="0" smtClean="0"/>
              <a:t>) through DGOT division, started a capacity-building program on remote sensing to support their zoning and planning program.</a:t>
            </a:r>
          </a:p>
          <a:p>
            <a:pPr eaLnBrk="1" hangingPunct="1">
              <a:lnSpc>
                <a:spcPct val="100000"/>
              </a:lnSpc>
              <a:spcBef>
                <a:spcPts val="600"/>
              </a:spcBef>
            </a:pPr>
            <a:r>
              <a:rPr lang="en-US" sz="2000" dirty="0" smtClean="0"/>
              <a:t>CLASlite was used extensively to monitor deforestation and forest degradation.</a:t>
            </a:r>
          </a:p>
          <a:p>
            <a:pPr eaLnBrk="1" hangingPunct="1">
              <a:lnSpc>
                <a:spcPct val="100000"/>
              </a:lnSpc>
              <a:spcBef>
                <a:spcPts val="600"/>
              </a:spcBef>
            </a:pPr>
            <a:r>
              <a:rPr lang="en-US" sz="2000" dirty="0" smtClean="0"/>
              <a:t>Peruvian forest change statistics became openly accessible to the general public through this program.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pPr lvl="1" eaLnBrk="1" hangingPunct="1">
              <a:defRPr/>
            </a:pPr>
            <a:r>
              <a:rPr lang="en-US" sz="2800" dirty="0" smtClean="0"/>
              <a:t>Forest degradation results using CLASlite</a:t>
            </a:r>
            <a:endParaRPr lang="en-US" sz="2800" dirty="0"/>
          </a:p>
        </p:txBody>
      </p:sp>
      <p:sp>
        <p:nvSpPr>
          <p:cNvPr id="98310" name="Rectangle 3"/>
          <p:cNvSpPr>
            <a:spLocks noChangeArrowheads="1"/>
          </p:cNvSpPr>
          <p:nvPr/>
        </p:nvSpPr>
        <p:spPr bwMode="auto">
          <a:xfrm>
            <a:off x="380999" y="5026653"/>
            <a:ext cx="8372476" cy="646331"/>
          </a:xfrm>
          <a:prstGeom prst="rect">
            <a:avLst/>
          </a:prstGeom>
          <a:noFill/>
          <a:ln w="9525">
            <a:noFill/>
            <a:miter lim="800000"/>
            <a:headEnd/>
            <a:tailEnd/>
          </a:ln>
        </p:spPr>
        <p:txBody>
          <a:bodyPr wrap="square">
            <a:spAutoFit/>
          </a:bodyPr>
          <a:lstStyle/>
          <a:p>
            <a:r>
              <a:rPr lang="en-GB" dirty="0" smtClean="0">
                <a:latin typeface="+mj-lt"/>
              </a:rPr>
              <a:t>While </a:t>
            </a:r>
            <a:r>
              <a:rPr lang="en-GB" i="1" dirty="0" smtClean="0">
                <a:latin typeface="+mj-lt"/>
              </a:rPr>
              <a:t>deforestation</a:t>
            </a:r>
            <a:r>
              <a:rPr lang="en-GB" dirty="0" smtClean="0">
                <a:latin typeface="+mj-lt"/>
              </a:rPr>
              <a:t> statistics had been published through MINAM DGOT for Peru, forest </a:t>
            </a:r>
            <a:r>
              <a:rPr lang="en-GB" i="1" dirty="0" smtClean="0">
                <a:latin typeface="+mj-lt"/>
              </a:rPr>
              <a:t>degradation</a:t>
            </a:r>
            <a:r>
              <a:rPr lang="en-GB" dirty="0" smtClean="0">
                <a:latin typeface="+mj-lt"/>
              </a:rPr>
              <a:t> results are still under evaluation  </a:t>
            </a:r>
            <a:endParaRPr lang="en-US" dirty="0">
              <a:latin typeface="+mj-lt"/>
            </a:endParaRPr>
          </a:p>
        </p:txBody>
      </p:sp>
      <p:sp>
        <p:nvSpPr>
          <p:cNvPr id="98311" name="Rectangle 4"/>
          <p:cNvSpPr>
            <a:spLocks noChangeArrowheads="1"/>
          </p:cNvSpPr>
          <p:nvPr/>
        </p:nvSpPr>
        <p:spPr bwMode="auto">
          <a:xfrm>
            <a:off x="447674" y="5746752"/>
            <a:ext cx="6439157" cy="246221"/>
          </a:xfrm>
          <a:prstGeom prst="rect">
            <a:avLst/>
          </a:prstGeom>
          <a:noFill/>
          <a:ln w="9525">
            <a:noFill/>
            <a:miter lim="800000"/>
            <a:headEnd/>
            <a:tailEnd/>
          </a:ln>
        </p:spPr>
        <p:txBody>
          <a:bodyPr wrap="square">
            <a:spAutoFit/>
          </a:bodyPr>
          <a:lstStyle/>
          <a:p>
            <a:r>
              <a:rPr lang="en-GB" sz="1000" dirty="0">
                <a:latin typeface="+mj-lt"/>
              </a:rPr>
              <a:t>Source: </a:t>
            </a:r>
            <a:r>
              <a:rPr lang="en-GB" sz="1000" dirty="0" smtClean="0">
                <a:latin typeface="+mj-lt"/>
                <a:hlinkClick r:id="rId3"/>
              </a:rPr>
              <a:t>http://claslite.carnegiescience.edu/en/success-stories/peru-national-monitoring.html</a:t>
            </a:r>
            <a:r>
              <a:rPr lang="en-GB" sz="1000" dirty="0" smtClean="0">
                <a:latin typeface="+mj-lt"/>
              </a:rPr>
              <a:t> </a:t>
            </a:r>
            <a:endParaRPr lang="en-US" sz="1000" dirty="0">
              <a:latin typeface="+mj-lt"/>
            </a:endParaRPr>
          </a:p>
        </p:txBody>
      </p:sp>
      <p:sp>
        <p:nvSpPr>
          <p:cNvPr id="4" name="Rectangle 3"/>
          <p:cNvSpPr/>
          <p:nvPr/>
        </p:nvSpPr>
        <p:spPr>
          <a:xfrm>
            <a:off x="4782233" y="1220836"/>
            <a:ext cx="2340705" cy="307777"/>
          </a:xfrm>
          <a:prstGeom prst="rect">
            <a:avLst/>
          </a:prstGeom>
        </p:spPr>
        <p:txBody>
          <a:bodyPr wrap="none">
            <a:spAutoFit/>
          </a:bodyPr>
          <a:lstStyle/>
          <a:p>
            <a:r>
              <a:rPr lang="en-US" sz="1400" b="1" dirty="0" smtClean="0">
                <a:solidFill>
                  <a:schemeClr val="accent6"/>
                </a:solidFill>
                <a:latin typeface="+mj-lt"/>
              </a:rPr>
              <a:t>Deforestation </a:t>
            </a:r>
            <a:r>
              <a:rPr lang="en-US" sz="1400" b="1" dirty="0">
                <a:solidFill>
                  <a:schemeClr val="accent6"/>
                </a:solidFill>
                <a:latin typeface="+mj-lt"/>
              </a:rPr>
              <a:t>in </a:t>
            </a:r>
            <a:r>
              <a:rPr lang="en-US" sz="1400" b="1" dirty="0" smtClean="0">
                <a:solidFill>
                  <a:schemeClr val="accent6"/>
                </a:solidFill>
                <a:latin typeface="+mj-lt"/>
              </a:rPr>
              <a:t>Peru</a:t>
            </a:r>
            <a:endParaRPr lang="en-GB" sz="1400" b="1" dirty="0">
              <a:solidFill>
                <a:schemeClr val="accent6"/>
              </a:solidFill>
              <a:latin typeface="+mj-lt"/>
            </a:endParaRPr>
          </a:p>
        </p:txBody>
      </p:sp>
      <p:pic>
        <p:nvPicPr>
          <p:cNvPr id="16386" name="Picture 2" descr="CLASlite map generated from satellite imagery in the Peruvian Amazon"/>
          <p:cNvPicPr>
            <a:picLocks noChangeAspect="1" noChangeArrowheads="1"/>
          </p:cNvPicPr>
          <p:nvPr/>
        </p:nvPicPr>
        <p:blipFill>
          <a:blip r:embed="rId4" cstate="print"/>
          <a:srcRect/>
          <a:stretch>
            <a:fillRect/>
          </a:stretch>
        </p:blipFill>
        <p:spPr bwMode="auto">
          <a:xfrm>
            <a:off x="222250" y="1209675"/>
            <a:ext cx="4178358" cy="3214688"/>
          </a:xfrm>
          <a:prstGeom prst="rect">
            <a:avLst/>
          </a:prstGeom>
          <a:noFill/>
        </p:spPr>
      </p:pic>
      <p:sp>
        <p:nvSpPr>
          <p:cNvPr id="10" name="Rectangle 9"/>
          <p:cNvSpPr/>
          <p:nvPr/>
        </p:nvSpPr>
        <p:spPr>
          <a:xfrm>
            <a:off x="190500" y="4495714"/>
            <a:ext cx="4191000" cy="461665"/>
          </a:xfrm>
          <a:prstGeom prst="rect">
            <a:avLst/>
          </a:prstGeom>
        </p:spPr>
        <p:txBody>
          <a:bodyPr wrap="square">
            <a:spAutoFit/>
          </a:bodyPr>
          <a:lstStyle/>
          <a:p>
            <a:r>
              <a:rPr lang="en-US" sz="1200" dirty="0" smtClean="0">
                <a:solidFill>
                  <a:schemeClr val="accent6"/>
                </a:solidFill>
                <a:latin typeface="+mj-lt"/>
              </a:rPr>
              <a:t>CLASlite map generated from satellite imagery in the Peruvian Amazon</a:t>
            </a:r>
            <a:endParaRPr lang="pt-BR" sz="1200" dirty="0">
              <a:solidFill>
                <a:schemeClr val="accent6"/>
              </a:solidFill>
              <a:latin typeface="+mj-lt"/>
            </a:endParaRPr>
          </a:p>
        </p:txBody>
      </p:sp>
      <p:pic>
        <p:nvPicPr>
          <p:cNvPr id="16388" name="Picture 4" descr="minamsuccesstory1c.png"/>
          <p:cNvPicPr>
            <a:picLocks noChangeAspect="1" noChangeArrowheads="1"/>
          </p:cNvPicPr>
          <p:nvPr/>
        </p:nvPicPr>
        <p:blipFill>
          <a:blip r:embed="rId5" cstate="print"/>
          <a:srcRect/>
          <a:stretch>
            <a:fillRect/>
          </a:stretch>
        </p:blipFill>
        <p:spPr bwMode="auto">
          <a:xfrm>
            <a:off x="4727575" y="1685312"/>
            <a:ext cx="4168775" cy="2715238"/>
          </a:xfrm>
          <a:prstGeom prst="rect">
            <a:avLst/>
          </a:prstGeom>
          <a:noFill/>
        </p:spPr>
      </p:pic>
      <p:sp>
        <p:nvSpPr>
          <p:cNvPr id="3" name="Rectangle 2"/>
          <p:cNvSpPr/>
          <p:nvPr/>
        </p:nvSpPr>
        <p:spPr>
          <a:xfrm>
            <a:off x="4848137" y="4462762"/>
            <a:ext cx="3368230" cy="307777"/>
          </a:xfrm>
          <a:prstGeom prst="rect">
            <a:avLst/>
          </a:prstGeom>
        </p:spPr>
        <p:txBody>
          <a:bodyPr wrap="none">
            <a:spAutoFit/>
          </a:bodyPr>
          <a:lstStyle/>
          <a:p>
            <a:r>
              <a:rPr lang="en-US" sz="1400" dirty="0" smtClean="0">
                <a:solidFill>
                  <a:schemeClr val="accent6"/>
                </a:solidFill>
                <a:latin typeface="+mj-lt"/>
              </a:rPr>
              <a:t>2009–2010 </a:t>
            </a:r>
            <a:r>
              <a:rPr lang="en-US" sz="1400" dirty="0">
                <a:solidFill>
                  <a:schemeClr val="accent6"/>
                </a:solidFill>
                <a:latin typeface="+mj-lt"/>
              </a:rPr>
              <a:t>	     </a:t>
            </a:r>
            <a:r>
              <a:rPr lang="en-US" sz="1400" dirty="0" smtClean="0">
                <a:solidFill>
                  <a:schemeClr val="accent6"/>
                </a:solidFill>
                <a:latin typeface="+mj-lt"/>
              </a:rPr>
              <a:t>2010–2011</a:t>
            </a:r>
            <a:endParaRPr lang="en-GB" sz="1400" dirty="0">
              <a:solidFill>
                <a:schemeClr val="accent6"/>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188938"/>
          </a:xfrm>
        </p:spPr>
        <p:txBody>
          <a:bodyPr/>
          <a:lstStyle/>
          <a:p>
            <a:pPr marL="342900" lvl="0" indent="-342900" eaLnBrk="1" hangingPunct="1">
              <a:lnSpc>
                <a:spcPct val="100000"/>
              </a:lnSpc>
            </a:pPr>
            <a:r>
              <a:rPr lang="en-US" sz="2800" dirty="0" smtClean="0"/>
              <a:t>2. Cameroon</a:t>
            </a:r>
            <a:r>
              <a:rPr lang="en-US" sz="2800" dirty="0"/>
              <a:t>: Monitoring forest degradation using </a:t>
            </a:r>
            <a:r>
              <a:rPr lang="en-US" sz="2800" dirty="0" smtClean="0"/>
              <a:t>NDFI</a:t>
            </a:r>
          </a:p>
        </p:txBody>
      </p:sp>
      <p:sp>
        <p:nvSpPr>
          <p:cNvPr id="100356" name="Tijdelijke aanduiding voor tekst 2"/>
          <p:cNvSpPr>
            <a:spLocks noGrp="1"/>
          </p:cNvSpPr>
          <p:nvPr>
            <p:ph type="body" sz="quarter" idx="10"/>
          </p:nvPr>
        </p:nvSpPr>
        <p:spPr>
          <a:xfrm>
            <a:off x="304801" y="1552593"/>
            <a:ext cx="4178300" cy="4196742"/>
          </a:xfrm>
        </p:spPr>
        <p:txBody>
          <a:bodyPr/>
          <a:lstStyle/>
          <a:p>
            <a:pPr eaLnBrk="1" hangingPunct="1">
              <a:lnSpc>
                <a:spcPct val="100000"/>
              </a:lnSpc>
            </a:pPr>
            <a:r>
              <a:rPr lang="en-US" sz="1600" dirty="0"/>
              <a:t>Located in the Congo Basin, Cameroon holds </a:t>
            </a:r>
            <a:r>
              <a:rPr lang="en-US" sz="1600" dirty="0" smtClean="0"/>
              <a:t>a large </a:t>
            </a:r>
            <a:r>
              <a:rPr lang="en-US" sz="1600" dirty="0"/>
              <a:t>area of tropical evergreen </a:t>
            </a:r>
            <a:r>
              <a:rPr lang="en-US" sz="1600" dirty="0" smtClean="0"/>
              <a:t>forests.</a:t>
            </a:r>
            <a:endParaRPr lang="en-US" sz="1600" dirty="0"/>
          </a:p>
          <a:p>
            <a:pPr eaLnBrk="1" hangingPunct="1">
              <a:lnSpc>
                <a:spcPct val="100000"/>
              </a:lnSpc>
            </a:pPr>
            <a:r>
              <a:rPr lang="en-US" sz="1600" dirty="0"/>
              <a:t>Forest degradation associated with fires and selective logging are one of the major threats to Cameroon’s </a:t>
            </a:r>
            <a:r>
              <a:rPr lang="en-US" sz="1600" dirty="0" smtClean="0"/>
              <a:t>forests.</a:t>
            </a:r>
            <a:endParaRPr lang="en-US" sz="1600" dirty="0"/>
          </a:p>
          <a:p>
            <a:pPr eaLnBrk="1" hangingPunct="1">
              <a:lnSpc>
                <a:spcPct val="100000"/>
              </a:lnSpc>
            </a:pPr>
            <a:r>
              <a:rPr lang="en-US" sz="1600" dirty="0"/>
              <a:t>Most of the logging activities in Cameroon happens in </a:t>
            </a:r>
            <a:r>
              <a:rPr lang="en-US" sz="1600" dirty="0" smtClean="0"/>
              <a:t>concessions.</a:t>
            </a:r>
            <a:endParaRPr lang="en-US" sz="1600" dirty="0"/>
          </a:p>
          <a:p>
            <a:pPr eaLnBrk="1" hangingPunct="1">
              <a:lnSpc>
                <a:spcPct val="100000"/>
              </a:lnSpc>
            </a:pPr>
            <a:r>
              <a:rPr lang="en-US" sz="1600" dirty="0" smtClean="0"/>
              <a:t>Forest degradation associated with </a:t>
            </a:r>
            <a:r>
              <a:rPr lang="en-US" sz="1600" b="1" dirty="0" smtClean="0"/>
              <a:t>selective logging </a:t>
            </a:r>
            <a:r>
              <a:rPr lang="en-US" sz="1600" dirty="0" smtClean="0"/>
              <a:t>has been successfully detected and mapped in the southeast region of the Republic of Cameroon </a:t>
            </a:r>
            <a:r>
              <a:rPr lang="en-US" sz="1600" b="1" dirty="0" smtClean="0"/>
              <a:t>using </a:t>
            </a:r>
            <a:r>
              <a:rPr lang="en-US" sz="1600" b="1" dirty="0" smtClean="0"/>
              <a:t>NDFI </a:t>
            </a:r>
            <a:r>
              <a:rPr lang="en-US" sz="1600" dirty="0" smtClean="0"/>
              <a:t>(</a:t>
            </a:r>
            <a:r>
              <a:rPr lang="en-US" sz="1600" dirty="0"/>
              <a:t>Normalized Differencing Fraction </a:t>
            </a:r>
            <a:r>
              <a:rPr lang="en-US" sz="1600" dirty="0" smtClean="0"/>
              <a:t>Index)</a:t>
            </a:r>
            <a:r>
              <a:rPr lang="en-US" sz="1600" dirty="0" smtClean="0"/>
              <a:t>.</a:t>
            </a:r>
            <a:endParaRPr lang="en-US" sz="1600" dirty="0" smtClean="0"/>
          </a:p>
          <a:p>
            <a:pPr eaLnBrk="1" hangingPunct="1">
              <a:lnSpc>
                <a:spcPct val="100000"/>
              </a:lnSpc>
            </a:pPr>
            <a:endParaRPr lang="en-US" sz="1600" dirty="0" smtClean="0"/>
          </a:p>
          <a:p>
            <a:pPr eaLnBrk="1" hangingPunct="1">
              <a:lnSpc>
                <a:spcPct val="100000"/>
              </a:lnSpc>
            </a:pPr>
            <a:endParaRPr lang="en-US" sz="1600" dirty="0" smtClean="0"/>
          </a:p>
        </p:txBody>
      </p:sp>
      <p:pic>
        <p:nvPicPr>
          <p:cNvPr id="14339" name="Picture 3"/>
          <p:cNvPicPr>
            <a:picLocks noChangeAspect="1" noChangeArrowheads="1"/>
          </p:cNvPicPr>
          <p:nvPr/>
        </p:nvPicPr>
        <p:blipFill>
          <a:blip r:embed="rId3" cstate="print"/>
          <a:srcRect/>
          <a:stretch>
            <a:fillRect/>
          </a:stretch>
        </p:blipFill>
        <p:spPr bwMode="auto">
          <a:xfrm>
            <a:off x="4770222" y="1837821"/>
            <a:ext cx="4267200" cy="3028950"/>
          </a:xfrm>
          <a:prstGeom prst="rect">
            <a:avLst/>
          </a:prstGeom>
          <a:noFill/>
          <a:ln w="9525">
            <a:noFill/>
            <a:miter lim="800000"/>
            <a:headEnd/>
            <a:tailEnd/>
          </a:ln>
          <a:effectLst/>
        </p:spPr>
      </p:pic>
      <p:sp>
        <p:nvSpPr>
          <p:cNvPr id="6" name="Rectangle 5"/>
          <p:cNvSpPr/>
          <p:nvPr/>
        </p:nvSpPr>
        <p:spPr>
          <a:xfrm>
            <a:off x="4887620" y="4944998"/>
            <a:ext cx="2600392" cy="523220"/>
          </a:xfrm>
          <a:prstGeom prst="rect">
            <a:avLst/>
          </a:prstGeom>
        </p:spPr>
        <p:txBody>
          <a:bodyPr wrap="none">
            <a:spAutoFit/>
          </a:bodyPr>
          <a:lstStyle/>
          <a:p>
            <a:r>
              <a:rPr lang="pt-BR" sz="1400" dirty="0" smtClean="0"/>
              <a:t>Source: WRI, 2009. </a:t>
            </a:r>
            <a:br>
              <a:rPr lang="pt-BR" sz="1400" dirty="0" smtClean="0"/>
            </a:br>
            <a:r>
              <a:rPr lang="pt-BR" sz="1400" dirty="0" smtClean="0"/>
              <a:t>Cameroon Forest Land Allocation</a:t>
            </a:r>
            <a:endParaRPr lang="pt-B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57485"/>
            <a:ext cx="8442796" cy="791650"/>
          </a:xfrm>
        </p:spPr>
        <p:txBody>
          <a:bodyPr/>
          <a:lstStyle/>
          <a:p>
            <a:pPr eaLnBrk="1" hangingPunct="1">
              <a:defRPr/>
            </a:pPr>
            <a:r>
              <a:rPr lang="en-US" dirty="0" smtClean="0"/>
              <a:t>Forest degradation test site</a:t>
            </a:r>
            <a:endParaRPr lang="en-US" dirty="0"/>
          </a:p>
        </p:txBody>
      </p:sp>
      <p:sp>
        <p:nvSpPr>
          <p:cNvPr id="102404" name="Rectangle 2"/>
          <p:cNvSpPr>
            <a:spLocks noChangeArrowheads="1"/>
          </p:cNvSpPr>
          <p:nvPr/>
        </p:nvSpPr>
        <p:spPr bwMode="auto">
          <a:xfrm>
            <a:off x="5303520" y="5601255"/>
            <a:ext cx="3313355" cy="276999"/>
          </a:xfrm>
          <a:prstGeom prst="rect">
            <a:avLst/>
          </a:prstGeom>
          <a:noFill/>
          <a:ln w="9525">
            <a:noFill/>
            <a:miter lim="800000"/>
            <a:headEnd/>
            <a:tailEnd/>
          </a:ln>
        </p:spPr>
        <p:txBody>
          <a:bodyPr wrap="square">
            <a:spAutoFit/>
          </a:bodyPr>
          <a:lstStyle/>
          <a:p>
            <a:r>
              <a:rPr lang="en-US" sz="1200" dirty="0">
                <a:latin typeface="+mj-lt"/>
              </a:rPr>
              <a:t>Source: </a:t>
            </a:r>
            <a:r>
              <a:rPr lang="en-US" sz="1200" dirty="0" smtClean="0">
                <a:latin typeface="+mj-lt"/>
              </a:rPr>
              <a:t>Montellano and Armijo 2011. </a:t>
            </a:r>
            <a:endParaRPr lang="en-US" sz="1200" dirty="0">
              <a:latin typeface="+mj-lt"/>
            </a:endParaRPr>
          </a:p>
        </p:txBody>
      </p:sp>
      <p:sp>
        <p:nvSpPr>
          <p:cNvPr id="102409" name="TextBox 3"/>
          <p:cNvSpPr txBox="1">
            <a:spLocks noChangeArrowheads="1"/>
          </p:cNvSpPr>
          <p:nvPr/>
        </p:nvSpPr>
        <p:spPr bwMode="auto">
          <a:xfrm>
            <a:off x="5475713" y="1359137"/>
            <a:ext cx="3477217" cy="4016484"/>
          </a:xfrm>
          <a:prstGeom prst="rect">
            <a:avLst/>
          </a:prstGeom>
          <a:noFill/>
          <a:ln w="9525">
            <a:noFill/>
            <a:miter lim="800000"/>
            <a:headEnd/>
            <a:tailEnd/>
          </a:ln>
        </p:spPr>
        <p:txBody>
          <a:bodyPr wrap="square">
            <a:spAutoFit/>
          </a:bodyPr>
          <a:lstStyle/>
          <a:p>
            <a:pPr marL="285750" indent="-285750">
              <a:lnSpc>
                <a:spcPts val="1800"/>
              </a:lnSpc>
              <a:buSzPct val="140000"/>
              <a:buFont typeface="Wingdings" panose="05000000000000000000" pitchFamily="2" charset="2"/>
              <a:buChar char="§"/>
            </a:pPr>
            <a:r>
              <a:rPr lang="en-US" sz="1600" dirty="0" smtClean="0">
                <a:latin typeface="Verdana" pitchFamily="34" charset="0"/>
              </a:rPr>
              <a:t>Orthorectified Landsat 7 ETM+ (path/row: 184/058) for 2002, 2004, 2005, 2006 2007, 2008 and 2009 were used.</a:t>
            </a:r>
          </a:p>
          <a:p>
            <a:pPr marL="285750" indent="-285750">
              <a:lnSpc>
                <a:spcPts val="1800"/>
              </a:lnSpc>
              <a:buSzPct val="140000"/>
              <a:buFont typeface="Wingdings" panose="05000000000000000000" pitchFamily="2" charset="2"/>
              <a:buChar char="§"/>
            </a:pPr>
            <a:endParaRPr lang="en-US" sz="1600" dirty="0" smtClean="0">
              <a:latin typeface="Verdana" pitchFamily="34" charset="0"/>
            </a:endParaRPr>
          </a:p>
          <a:p>
            <a:pPr marL="285750" indent="-285750">
              <a:lnSpc>
                <a:spcPts val="1800"/>
              </a:lnSpc>
              <a:buSzPct val="140000"/>
              <a:buFont typeface="Wingdings" panose="05000000000000000000" pitchFamily="2" charset="2"/>
              <a:buChar char="§"/>
            </a:pPr>
            <a:r>
              <a:rPr lang="en-US" sz="1600" dirty="0" smtClean="0">
                <a:latin typeface="Verdana" pitchFamily="34" charset="0"/>
              </a:rPr>
              <a:t>The image processing procedures included:</a:t>
            </a:r>
          </a:p>
          <a:p>
            <a:pPr lvl="1">
              <a:lnSpc>
                <a:spcPts val="1800"/>
              </a:lnSpc>
              <a:buSzPct val="115000"/>
              <a:buFont typeface="Arial" pitchFamily="34" charset="0"/>
              <a:buChar char="•"/>
            </a:pPr>
            <a:r>
              <a:rPr lang="en-US" sz="1600" dirty="0" smtClean="0">
                <a:latin typeface="Verdana" pitchFamily="34" charset="0"/>
              </a:rPr>
              <a:t>  Atmospheric correction</a:t>
            </a:r>
          </a:p>
          <a:p>
            <a:pPr lvl="1">
              <a:lnSpc>
                <a:spcPts val="1800"/>
              </a:lnSpc>
              <a:buSzPct val="115000"/>
              <a:buFont typeface="Arial" pitchFamily="34" charset="0"/>
              <a:buChar char="•"/>
            </a:pPr>
            <a:r>
              <a:rPr lang="en-US" sz="1600" dirty="0" smtClean="0">
                <a:latin typeface="Verdana" pitchFamily="34" charset="0"/>
              </a:rPr>
              <a:t>  Spectral Mixture Analysis</a:t>
            </a:r>
          </a:p>
          <a:p>
            <a:pPr lvl="1">
              <a:lnSpc>
                <a:spcPts val="1800"/>
              </a:lnSpc>
              <a:buSzPct val="115000"/>
              <a:buFont typeface="Arial" pitchFamily="34" charset="0"/>
              <a:buChar char="•"/>
            </a:pPr>
            <a:r>
              <a:rPr lang="en-US" sz="1600" dirty="0" smtClean="0">
                <a:latin typeface="Verdana" pitchFamily="34" charset="0"/>
              </a:rPr>
              <a:t>  Calculation of NDFI</a:t>
            </a:r>
          </a:p>
          <a:p>
            <a:pPr lvl="1">
              <a:lnSpc>
                <a:spcPts val="1800"/>
              </a:lnSpc>
              <a:buSzPct val="115000"/>
              <a:buFont typeface="Arial" pitchFamily="34" charset="0"/>
              <a:buChar char="•"/>
            </a:pPr>
            <a:r>
              <a:rPr lang="en-US" sz="1600" dirty="0" smtClean="0">
                <a:latin typeface="Verdana" pitchFamily="34" charset="0"/>
              </a:rPr>
              <a:t>  Image classification</a:t>
            </a:r>
          </a:p>
          <a:p>
            <a:pPr lvl="1" algn="r">
              <a:lnSpc>
                <a:spcPts val="1800"/>
              </a:lnSpc>
            </a:pPr>
            <a:r>
              <a:rPr lang="en-US" sz="1600" dirty="0">
                <a:latin typeface="Verdana" pitchFamily="34" charset="0"/>
                <a:sym typeface="Wingdings" panose="05000000000000000000" pitchFamily="2" charset="2"/>
              </a:rPr>
              <a:t/>
            </a:r>
            <a:br>
              <a:rPr lang="en-US" sz="1600" dirty="0">
                <a:latin typeface="Verdana" pitchFamily="34" charset="0"/>
                <a:sym typeface="Wingdings" panose="05000000000000000000" pitchFamily="2" charset="2"/>
              </a:rPr>
            </a:br>
            <a:r>
              <a:rPr lang="en-US" sz="1400" dirty="0" smtClean="0">
                <a:solidFill>
                  <a:schemeClr val="accent4"/>
                </a:solidFill>
                <a:latin typeface="Verdana" pitchFamily="34" charset="0"/>
                <a:sym typeface="Wingdings" panose="05000000000000000000" pitchFamily="2" charset="2"/>
              </a:rPr>
              <a:t> </a:t>
            </a:r>
            <a:r>
              <a:rPr lang="en-US" sz="1400" dirty="0" smtClean="0">
                <a:solidFill>
                  <a:schemeClr val="accent4"/>
                </a:solidFill>
                <a:latin typeface="Verdana" pitchFamily="34" charset="0"/>
              </a:rPr>
              <a:t>See lecture materials for more detail on these methods</a:t>
            </a:r>
          </a:p>
          <a:p>
            <a:pPr>
              <a:lnSpc>
                <a:spcPts val="1800"/>
              </a:lnSpc>
            </a:pPr>
            <a:endParaRPr lang="en-US" sz="1400" dirty="0" smtClean="0">
              <a:latin typeface="Verdana" pitchFamily="34" charset="0"/>
            </a:endParaRPr>
          </a:p>
          <a:p>
            <a:pPr>
              <a:lnSpc>
                <a:spcPts val="1800"/>
              </a:lnSpc>
            </a:pPr>
            <a:endParaRPr lang="en-US" sz="1400" dirty="0">
              <a:latin typeface="Verdana" pitchFamily="34" charset="0"/>
            </a:endParaRPr>
          </a:p>
        </p:txBody>
      </p:sp>
      <p:pic>
        <p:nvPicPr>
          <p:cNvPr id="10" name="Picture 1"/>
          <p:cNvPicPr>
            <a:picLocks noChangeAspect="1" noChangeArrowheads="1"/>
          </p:cNvPicPr>
          <p:nvPr/>
        </p:nvPicPr>
        <p:blipFill>
          <a:blip r:embed="rId3" cstate="print"/>
          <a:srcRect l="29066" t="32424" r="27336" b="7193"/>
          <a:stretch>
            <a:fillRect/>
          </a:stretch>
        </p:blipFill>
        <p:spPr bwMode="auto">
          <a:xfrm>
            <a:off x="581309" y="1320990"/>
            <a:ext cx="4829175" cy="4411070"/>
          </a:xfrm>
          <a:prstGeom prst="rect">
            <a:avLst/>
          </a:prstGeom>
          <a:noFill/>
          <a:ln w="9525">
            <a:noFill/>
            <a:miter lim="800000"/>
            <a:headEnd/>
            <a:tailEnd/>
          </a:ln>
        </p:spPr>
      </p:pic>
      <p:pic>
        <p:nvPicPr>
          <p:cNvPr id="6" name="Picture 1"/>
          <p:cNvPicPr>
            <a:picLocks noChangeAspect="1" noChangeArrowheads="1"/>
          </p:cNvPicPr>
          <p:nvPr/>
        </p:nvPicPr>
        <p:blipFill rotWithShape="1">
          <a:blip r:embed="rId3" cstate="print"/>
          <a:srcRect l="60818" t="61534" r="28123" b="18270"/>
          <a:stretch/>
        </p:blipFill>
        <p:spPr bwMode="auto">
          <a:xfrm>
            <a:off x="4069492" y="3411085"/>
            <a:ext cx="1806127" cy="2175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1642" y="230189"/>
            <a:ext cx="8442796" cy="1055403"/>
          </a:xfrm>
        </p:spPr>
        <p:txBody>
          <a:bodyPr/>
          <a:lstStyle/>
          <a:p>
            <a:pPr eaLnBrk="1" hangingPunct="1">
              <a:defRPr/>
            </a:pPr>
            <a:r>
              <a:rPr lang="en-US" sz="3200" dirty="0" smtClean="0"/>
              <a:t>Detection of forest degradation using NDFI image</a:t>
            </a:r>
            <a:endParaRPr lang="en-US" sz="3200" dirty="0"/>
          </a:p>
        </p:txBody>
      </p:sp>
      <p:pic>
        <p:nvPicPr>
          <p:cNvPr id="10243" name="Picture 3"/>
          <p:cNvPicPr>
            <a:picLocks noChangeAspect="1" noChangeArrowheads="1"/>
          </p:cNvPicPr>
          <p:nvPr/>
        </p:nvPicPr>
        <p:blipFill rotWithShape="1">
          <a:blip r:embed="rId3" cstate="print"/>
          <a:srcRect l="18799" t="23538" r="3702" b="33541"/>
          <a:stretch/>
        </p:blipFill>
        <p:spPr bwMode="auto">
          <a:xfrm>
            <a:off x="247650" y="1803400"/>
            <a:ext cx="8705850" cy="3317240"/>
          </a:xfrm>
          <a:prstGeom prst="rect">
            <a:avLst/>
          </a:prstGeom>
          <a:noFill/>
          <a:ln w="9525">
            <a:noFill/>
            <a:miter lim="800000"/>
            <a:headEnd/>
            <a:tailEnd/>
          </a:ln>
        </p:spPr>
      </p:pic>
      <p:sp>
        <p:nvSpPr>
          <p:cNvPr id="12" name="Rectangle 2"/>
          <p:cNvSpPr>
            <a:spLocks noChangeArrowheads="1"/>
          </p:cNvSpPr>
          <p:nvPr/>
        </p:nvSpPr>
        <p:spPr bwMode="auto">
          <a:xfrm>
            <a:off x="380275" y="5677217"/>
            <a:ext cx="4979405" cy="276999"/>
          </a:xfrm>
          <a:prstGeom prst="rect">
            <a:avLst/>
          </a:prstGeom>
          <a:noFill/>
          <a:ln w="9525">
            <a:noFill/>
            <a:miter lim="800000"/>
            <a:headEnd/>
            <a:tailEnd/>
          </a:ln>
        </p:spPr>
        <p:txBody>
          <a:bodyPr wrap="square">
            <a:spAutoFit/>
          </a:bodyPr>
          <a:lstStyle/>
          <a:p>
            <a:r>
              <a:rPr lang="en-US" sz="1200" dirty="0" smtClean="0">
                <a:latin typeface="+mj-lt"/>
              </a:rPr>
              <a:t>Source</a:t>
            </a:r>
            <a:r>
              <a:rPr lang="en-US" sz="1200" dirty="0">
                <a:latin typeface="+mj-lt"/>
              </a:rPr>
              <a:t>: </a:t>
            </a:r>
            <a:r>
              <a:rPr lang="en-US" sz="1200" dirty="0" smtClean="0">
                <a:latin typeface="+mj-lt"/>
              </a:rPr>
              <a:t>Montellano </a:t>
            </a:r>
            <a:r>
              <a:rPr lang="en-US" sz="1200" dirty="0">
                <a:latin typeface="+mj-lt"/>
              </a:rPr>
              <a:t>and Armijo </a:t>
            </a:r>
            <a:r>
              <a:rPr lang="en-US" sz="1200" dirty="0" smtClean="0">
                <a:latin typeface="+mj-lt"/>
              </a:rPr>
              <a:t>2011, fig. 4a and fig. 4b.</a:t>
            </a:r>
            <a:endParaRPr lang="en-US" sz="1200" dirty="0">
              <a:latin typeface="+mj-lt"/>
            </a:endParaRPr>
          </a:p>
        </p:txBody>
      </p:sp>
      <p:sp>
        <p:nvSpPr>
          <p:cNvPr id="3" name="TextBox 2"/>
          <p:cNvSpPr txBox="1"/>
          <p:nvPr/>
        </p:nvSpPr>
        <p:spPr>
          <a:xfrm>
            <a:off x="1320800" y="5154506"/>
            <a:ext cx="1354858" cy="302712"/>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Logging area</a:t>
            </a:r>
            <a:endParaRPr lang="en-GB" sz="1400" dirty="0" smtClean="0">
              <a:solidFill>
                <a:schemeClr val="accent6"/>
              </a:solidFill>
              <a:latin typeface="Verdana" pitchFamily="34" charset="0"/>
            </a:endParaRPr>
          </a:p>
        </p:txBody>
      </p:sp>
      <p:sp>
        <p:nvSpPr>
          <p:cNvPr id="6" name="TextBox 5"/>
          <p:cNvSpPr txBox="1"/>
          <p:nvPr/>
        </p:nvSpPr>
        <p:spPr>
          <a:xfrm>
            <a:off x="5147734" y="5173388"/>
            <a:ext cx="3220305" cy="302712"/>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Canopy damage in a logging area</a:t>
            </a:r>
            <a:endParaRPr lang="en-GB" sz="1400" dirty="0" smtClean="0">
              <a:solidFill>
                <a:schemeClr val="accent6"/>
              </a:solidFill>
              <a:latin typeface="Verdana" pitchFamily="34" charset="0"/>
            </a:endParaRPr>
          </a:p>
        </p:txBody>
      </p:sp>
      <p:sp>
        <p:nvSpPr>
          <p:cNvPr id="7" name="TextBox 6"/>
          <p:cNvSpPr txBox="1"/>
          <p:nvPr/>
        </p:nvSpPr>
        <p:spPr>
          <a:xfrm>
            <a:off x="1244600" y="1503290"/>
            <a:ext cx="1249060" cy="302712"/>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NDFI image</a:t>
            </a:r>
            <a:endParaRPr lang="en-GB" sz="1400" dirty="0" smtClean="0">
              <a:solidFill>
                <a:schemeClr val="accent6"/>
              </a:solidFill>
              <a:latin typeface="Verdana" pitchFamily="34" charset="0"/>
            </a:endParaRPr>
          </a:p>
        </p:txBody>
      </p:sp>
      <p:sp>
        <p:nvSpPr>
          <p:cNvPr id="8" name="TextBox 7"/>
          <p:cNvSpPr txBox="1"/>
          <p:nvPr/>
        </p:nvSpPr>
        <p:spPr>
          <a:xfrm>
            <a:off x="5939360" y="1526723"/>
            <a:ext cx="1637051" cy="302712"/>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Degraded forest</a:t>
            </a:r>
            <a:endParaRPr lang="en-GB" sz="1400" dirty="0" smtClean="0">
              <a:solidFill>
                <a:schemeClr val="accent6"/>
              </a:solidFill>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91642" y="230189"/>
            <a:ext cx="8442796" cy="791650"/>
          </a:xfrm>
        </p:spPr>
        <p:txBody>
          <a:bodyPr/>
          <a:lstStyle/>
          <a:p>
            <a:pPr eaLnBrk="1" hangingPunct="1">
              <a:defRPr/>
            </a:pPr>
            <a:r>
              <a:rPr lang="en-US" dirty="0" smtClean="0"/>
              <a:t>Cameroon: Forest degradation example</a:t>
            </a:r>
            <a:endParaRPr lang="en-US" dirty="0"/>
          </a:p>
        </p:txBody>
      </p:sp>
      <p:sp>
        <p:nvSpPr>
          <p:cNvPr id="12" name="Rectangle 2"/>
          <p:cNvSpPr>
            <a:spLocks noChangeArrowheads="1"/>
          </p:cNvSpPr>
          <p:nvPr/>
        </p:nvSpPr>
        <p:spPr bwMode="auto">
          <a:xfrm>
            <a:off x="4209862" y="5455621"/>
            <a:ext cx="4882414" cy="461665"/>
          </a:xfrm>
          <a:prstGeom prst="rect">
            <a:avLst/>
          </a:prstGeom>
          <a:noFill/>
          <a:ln w="9525">
            <a:noFill/>
            <a:miter lim="800000"/>
            <a:headEnd/>
            <a:tailEnd/>
          </a:ln>
        </p:spPr>
        <p:txBody>
          <a:bodyPr wrap="square">
            <a:spAutoFit/>
          </a:bodyPr>
          <a:lstStyle/>
          <a:p>
            <a:r>
              <a:rPr lang="en-US" sz="1200" dirty="0">
                <a:latin typeface="+mj-lt"/>
              </a:rPr>
              <a:t>Source: Montellano and Armijo 2011, fig. 6</a:t>
            </a:r>
            <a:r>
              <a:rPr lang="en-US" sz="1200" dirty="0" smtClean="0">
                <a:latin typeface="+mj-lt"/>
              </a:rPr>
              <a:t>c </a:t>
            </a:r>
            <a:r>
              <a:rPr lang="en-US" sz="1200" dirty="0">
                <a:latin typeface="+mj-lt"/>
              </a:rPr>
              <a:t>and fig. </a:t>
            </a:r>
            <a:r>
              <a:rPr lang="en-US" sz="1200" dirty="0" smtClean="0">
                <a:latin typeface="+mj-lt"/>
              </a:rPr>
              <a:t>6d.</a:t>
            </a:r>
            <a:endParaRPr lang="en-US" sz="1200" dirty="0">
              <a:latin typeface="+mj-lt"/>
            </a:endParaRPr>
          </a:p>
          <a:p>
            <a:r>
              <a:rPr lang="en-US" sz="1200" dirty="0" smtClean="0">
                <a:latin typeface="+mj-lt"/>
              </a:rPr>
              <a:t> </a:t>
            </a:r>
            <a:endParaRPr lang="en-US" sz="1200" dirty="0">
              <a:latin typeface="+mj-lt"/>
            </a:endParaRPr>
          </a:p>
        </p:txBody>
      </p:sp>
      <p:pic>
        <p:nvPicPr>
          <p:cNvPr id="37890" name="Picture 2"/>
          <p:cNvPicPr>
            <a:picLocks noChangeAspect="1" noChangeArrowheads="1"/>
          </p:cNvPicPr>
          <p:nvPr/>
        </p:nvPicPr>
        <p:blipFill rotWithShape="1">
          <a:blip r:embed="rId3" cstate="print"/>
          <a:srcRect l="16247" t="43887" r="22933" b="19724"/>
          <a:stretch/>
        </p:blipFill>
        <p:spPr bwMode="auto">
          <a:xfrm>
            <a:off x="400050" y="1304925"/>
            <a:ext cx="8058150" cy="3316951"/>
          </a:xfrm>
          <a:prstGeom prst="rect">
            <a:avLst/>
          </a:prstGeom>
          <a:noFill/>
          <a:ln w="9525">
            <a:noFill/>
            <a:miter lim="800000"/>
            <a:headEnd/>
            <a:tailEnd/>
          </a:ln>
        </p:spPr>
      </p:pic>
      <p:sp>
        <p:nvSpPr>
          <p:cNvPr id="5" name="TextBox 4"/>
          <p:cNvSpPr txBox="1"/>
          <p:nvPr/>
        </p:nvSpPr>
        <p:spPr>
          <a:xfrm>
            <a:off x="1119886" y="4680373"/>
            <a:ext cx="2550250" cy="553998"/>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Log landings (in red) and</a:t>
            </a:r>
            <a:br>
              <a:rPr lang="en-GB" sz="1400" dirty="0" smtClean="0">
                <a:solidFill>
                  <a:schemeClr val="accent6"/>
                </a:solidFill>
                <a:latin typeface="Verdana" pitchFamily="34" charset="0"/>
              </a:rPr>
            </a:br>
            <a:r>
              <a:rPr lang="en-GB" sz="1400" dirty="0" smtClean="0">
                <a:solidFill>
                  <a:schemeClr val="accent6"/>
                </a:solidFill>
                <a:latin typeface="Verdana" pitchFamily="34" charset="0"/>
              </a:rPr>
              <a:t>canopy damage (in white)</a:t>
            </a:r>
            <a:endParaRPr lang="en-GB" sz="1400" dirty="0" smtClean="0">
              <a:solidFill>
                <a:schemeClr val="accent6"/>
              </a:solidFill>
              <a:latin typeface="Verdana" pitchFamily="34" charset="0"/>
            </a:endParaRPr>
          </a:p>
        </p:txBody>
      </p:sp>
      <p:sp>
        <p:nvSpPr>
          <p:cNvPr id="6" name="TextBox 5"/>
          <p:cNvSpPr txBox="1"/>
          <p:nvPr/>
        </p:nvSpPr>
        <p:spPr>
          <a:xfrm>
            <a:off x="4946820" y="4699255"/>
            <a:ext cx="3408497" cy="323165"/>
          </a:xfrm>
          <a:prstGeom prst="rect">
            <a:avLst/>
          </a:prstGeom>
          <a:noFill/>
        </p:spPr>
        <p:txBody>
          <a:bodyPr wrap="none" rtlCol="0">
            <a:spAutoFit/>
          </a:bodyPr>
          <a:lstStyle/>
          <a:p>
            <a:pPr>
              <a:lnSpc>
                <a:spcPts val="1800"/>
              </a:lnSpc>
            </a:pPr>
            <a:r>
              <a:rPr lang="en-GB" sz="1400" dirty="0" smtClean="0">
                <a:solidFill>
                  <a:schemeClr val="accent6"/>
                </a:solidFill>
                <a:latin typeface="Verdana" pitchFamily="34" charset="0"/>
              </a:rPr>
              <a:t>GIS ancillary layer: roads (in black)</a:t>
            </a:r>
            <a:endParaRPr lang="en-GB" sz="1400" dirty="0" smtClean="0">
              <a:solidFill>
                <a:schemeClr val="accent6"/>
              </a:solidFill>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8 Imagen" descr="Area de Estudio_chonta.jpg"/>
          <p:cNvPicPr>
            <a:picLocks/>
          </p:cNvPicPr>
          <p:nvPr/>
        </p:nvPicPr>
        <p:blipFill>
          <a:blip r:embed="rId3" cstate="print"/>
          <a:stretch>
            <a:fillRect/>
          </a:stretch>
        </p:blipFill>
        <p:spPr>
          <a:xfrm>
            <a:off x="5057423" y="1286933"/>
            <a:ext cx="3273574" cy="5063067"/>
          </a:xfrm>
          <a:prstGeom prst="rect">
            <a:avLst/>
          </a:prstGeom>
        </p:spPr>
      </p:pic>
      <p:sp>
        <p:nvSpPr>
          <p:cNvPr id="3" name="Rectangle 2"/>
          <p:cNvSpPr/>
          <p:nvPr/>
        </p:nvSpPr>
        <p:spPr>
          <a:xfrm>
            <a:off x="0" y="5947719"/>
            <a:ext cx="9144000" cy="910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itel 1"/>
          <p:cNvSpPr>
            <a:spLocks noGrp="1"/>
          </p:cNvSpPr>
          <p:nvPr>
            <p:ph type="title"/>
          </p:nvPr>
        </p:nvSpPr>
        <p:spPr>
          <a:xfrm>
            <a:off x="491642" y="230188"/>
            <a:ext cx="8442796" cy="1055450"/>
          </a:xfrm>
        </p:spPr>
        <p:txBody>
          <a:bodyPr/>
          <a:lstStyle/>
          <a:p>
            <a:pPr marL="342900" indent="-342900" eaLnBrk="1" hangingPunct="1">
              <a:lnSpc>
                <a:spcPct val="100000"/>
              </a:lnSpc>
            </a:pPr>
            <a:r>
              <a:rPr lang="en-US" sz="2800" dirty="0" smtClean="0"/>
              <a:t>3. </a:t>
            </a:r>
            <a:r>
              <a:rPr lang="en-US" sz="2800" dirty="0"/>
              <a:t>Bolivia: Monitoring forest degradation using a combination of SMA fractions and NDFI</a:t>
            </a:r>
            <a:endParaRPr lang="en-US" sz="2800" dirty="0" smtClean="0"/>
          </a:p>
        </p:txBody>
      </p:sp>
      <p:sp>
        <p:nvSpPr>
          <p:cNvPr id="6" name="Rectangle 5"/>
          <p:cNvSpPr/>
          <p:nvPr/>
        </p:nvSpPr>
        <p:spPr>
          <a:xfrm>
            <a:off x="6889415" y="6018703"/>
            <a:ext cx="2079415" cy="646331"/>
          </a:xfrm>
          <a:prstGeom prst="rect">
            <a:avLst/>
          </a:prstGeom>
        </p:spPr>
        <p:txBody>
          <a:bodyPr wrap="none">
            <a:spAutoFit/>
          </a:bodyPr>
          <a:lstStyle/>
          <a:p>
            <a:r>
              <a:rPr lang="pt-BR" dirty="0" smtClean="0">
                <a:solidFill>
                  <a:schemeClr val="accent6"/>
                </a:solidFill>
              </a:rPr>
              <a:t>Study site in Bolivia </a:t>
            </a:r>
            <a:br>
              <a:rPr lang="pt-BR" dirty="0" smtClean="0">
                <a:solidFill>
                  <a:schemeClr val="accent6"/>
                </a:solidFill>
              </a:rPr>
            </a:br>
            <a:r>
              <a:rPr lang="pt-BR" dirty="0" smtClean="0">
                <a:solidFill>
                  <a:schemeClr val="accent6"/>
                </a:solidFill>
              </a:rPr>
              <a:t>at the Pando district</a:t>
            </a:r>
            <a:endParaRPr lang="pt-BR" dirty="0">
              <a:solidFill>
                <a:schemeClr val="accent6"/>
              </a:solidFill>
            </a:endParaRPr>
          </a:p>
        </p:txBody>
      </p:sp>
      <p:sp>
        <p:nvSpPr>
          <p:cNvPr id="100356" name="Tijdelijke aanduiding voor tekst 2"/>
          <p:cNvSpPr>
            <a:spLocks noGrp="1"/>
          </p:cNvSpPr>
          <p:nvPr>
            <p:ph type="body" sz="quarter" idx="10"/>
          </p:nvPr>
        </p:nvSpPr>
        <p:spPr>
          <a:xfrm>
            <a:off x="304801" y="1600529"/>
            <a:ext cx="4409242" cy="4992337"/>
          </a:xfrm>
        </p:spPr>
        <p:txBody>
          <a:bodyPr/>
          <a:lstStyle/>
          <a:p>
            <a:pPr eaLnBrk="1" hangingPunct="1">
              <a:lnSpc>
                <a:spcPct val="100000"/>
              </a:lnSpc>
            </a:pPr>
            <a:r>
              <a:rPr lang="en-US" sz="1800" dirty="0" smtClean="0"/>
              <a:t>Forest degradation associated with selective logging and forest fires were mapped in Bolivia using a combination of SMA fractions and NDFI.</a:t>
            </a:r>
          </a:p>
          <a:p>
            <a:pPr eaLnBrk="1" hangingPunct="1">
              <a:lnSpc>
                <a:spcPct val="100000"/>
              </a:lnSpc>
            </a:pPr>
            <a:r>
              <a:rPr lang="en-US" sz="1800" dirty="0" smtClean="0"/>
              <a:t>Landsat images from 2003 to 2009 were used.</a:t>
            </a:r>
          </a:p>
          <a:p>
            <a:pPr eaLnBrk="1" hangingPunct="1">
              <a:lnSpc>
                <a:spcPct val="100000"/>
              </a:lnSpc>
            </a:pPr>
            <a:r>
              <a:rPr lang="en-US" sz="1800" dirty="0" smtClean="0"/>
              <a:t>The study site is located at Mabet Forest Concession located at the Pando district, Bolivia, covering almost 50 thousand hectares.</a:t>
            </a:r>
          </a:p>
          <a:p>
            <a:pPr eaLnBrk="1" hangingPunct="1">
              <a:lnSpc>
                <a:spcPct val="100000"/>
              </a:lnSpc>
            </a:pPr>
            <a:r>
              <a:rPr lang="en-US" sz="1800" dirty="0" smtClean="0"/>
              <a:t>The image processing protocol followed the methodology proposed by Souza et al. (2013).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17813</TotalTime>
  <Words>1285</Words>
  <Application>Microsoft Office PowerPoint</Application>
  <PresentationFormat>On-screen Show (4:3)</PresentationFormat>
  <Paragraphs>147</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Wageningen UR</vt:lpstr>
      <vt:lpstr>Module 2.2 Monitoring activity data for forests remaining forests (including forest degradation)</vt:lpstr>
      <vt:lpstr>Introduction to Country Examples</vt:lpstr>
      <vt:lpstr>1. Peru: Monitoring forest degradation using CLASlite</vt:lpstr>
      <vt:lpstr>Forest degradation results using CLASlite</vt:lpstr>
      <vt:lpstr>2. Cameroon: Monitoring forest degradation using NDFI</vt:lpstr>
      <vt:lpstr>Forest degradation test site</vt:lpstr>
      <vt:lpstr>Detection of forest degradation using NDFI image</vt:lpstr>
      <vt:lpstr>Cameroon: Forest degradation example</vt:lpstr>
      <vt:lpstr>3. Bolivia: Monitoring forest degradation using a combination of SMA fractions and NDFI</vt:lpstr>
      <vt:lpstr>SMA fractions</vt:lpstr>
      <vt:lpstr>Hybrid approach to estimate canopy damage</vt:lpstr>
      <vt:lpstr>Temporal analysis of NDFI images</vt:lpstr>
      <vt:lpstr>Conclusions</vt:lpstr>
      <vt:lpstr>Recommended modules as follow-up</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984</cp:revision>
  <dcterms:created xsi:type="dcterms:W3CDTF">2011-09-29T08:30:03Z</dcterms:created>
  <dcterms:modified xsi:type="dcterms:W3CDTF">2015-05-20T14:11:05Z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